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7" r:id="rId2"/>
    <p:sldId id="328" r:id="rId3"/>
    <p:sldId id="269" r:id="rId4"/>
    <p:sldId id="271" r:id="rId5"/>
    <p:sldId id="310" r:id="rId6"/>
    <p:sldId id="311" r:id="rId7"/>
    <p:sldId id="340" r:id="rId8"/>
    <p:sldId id="321" r:id="rId9"/>
    <p:sldId id="308" r:id="rId10"/>
    <p:sldId id="304" r:id="rId11"/>
    <p:sldId id="330" r:id="rId12"/>
    <p:sldId id="315" r:id="rId13"/>
    <p:sldId id="313" r:id="rId14"/>
    <p:sldId id="314" r:id="rId15"/>
    <p:sldId id="333" r:id="rId16"/>
    <p:sldId id="335" r:id="rId17"/>
    <p:sldId id="341" r:id="rId18"/>
    <p:sldId id="334" r:id="rId19"/>
    <p:sldId id="342" r:id="rId20"/>
    <p:sldId id="338" r:id="rId21"/>
    <p:sldId id="329" r:id="rId22"/>
    <p:sldId id="343" r:id="rId23"/>
    <p:sldId id="344" r:id="rId24"/>
    <p:sldId id="345" r:id="rId25"/>
    <p:sldId id="346" r:id="rId26"/>
    <p:sldId id="320" r:id="rId27"/>
    <p:sldId id="339" r:id="rId28"/>
    <p:sldId id="337" r:id="rId29"/>
    <p:sldId id="336" r:id="rId30"/>
    <p:sldId id="322" r:id="rId31"/>
    <p:sldId id="325" r:id="rId32"/>
    <p:sldId id="326" r:id="rId33"/>
    <p:sldId id="268" r:id="rId34"/>
    <p:sldId id="316" r:id="rId35"/>
    <p:sldId id="318" r:id="rId36"/>
    <p:sldId id="309" r:id="rId37"/>
    <p:sldId id="312" r:id="rId38"/>
    <p:sldId id="319" r:id="rId39"/>
    <p:sldId id="286" r:id="rId40"/>
    <p:sldId id="294" r:id="rId41"/>
    <p:sldId id="287" r:id="rId42"/>
    <p:sldId id="288" r:id="rId43"/>
    <p:sldId id="289" r:id="rId44"/>
    <p:sldId id="317" r:id="rId45"/>
    <p:sldId id="274" r:id="rId46"/>
    <p:sldId id="275" r:id="rId47"/>
    <p:sldId id="272" r:id="rId48"/>
    <p:sldId id="290" r:id="rId49"/>
    <p:sldId id="291" r:id="rId50"/>
    <p:sldId id="301" r:id="rId51"/>
    <p:sldId id="30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0"/>
    <p:restoredTop sz="71831"/>
  </p:normalViewPr>
  <p:slideViewPr>
    <p:cSldViewPr snapToGrid="0">
      <p:cViewPr varScale="1">
        <p:scale>
          <a:sx n="87" d="100"/>
          <a:sy n="87" d="100"/>
        </p:scale>
        <p:origin x="912" y="184"/>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390BB-3B25-E046-83CA-4D761F62AFB6}"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B1F2D-2B3D-A747-9BB7-9F1AD663AD45}" type="slidenum">
              <a:rPr lang="en-US" smtClean="0"/>
              <a:t>‹#›</a:t>
            </a:fld>
            <a:endParaRPr lang="en-US"/>
          </a:p>
        </p:txBody>
      </p:sp>
    </p:spTree>
    <p:extLst>
      <p:ext uri="{BB962C8B-B14F-4D97-AF65-F5344CB8AC3E}">
        <p14:creationId xmlns:p14="http://schemas.microsoft.com/office/powerpoint/2010/main" val="1082535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Liam Hart. Today, I am going to talk about the research opportunities I found at Grand Valley that have helped me find my path in psychology. I would like to start by saying that there are a lot of things I didn’t understand about this field at first, and I am certainly still learning… but, things become much clearer as you spend more time in research, or whatever side of psychology you choose.</a:t>
            </a:r>
          </a:p>
        </p:txBody>
      </p:sp>
      <p:sp>
        <p:nvSpPr>
          <p:cNvPr id="4" name="Slide Number Placeholder 3"/>
          <p:cNvSpPr>
            <a:spLocks noGrp="1"/>
          </p:cNvSpPr>
          <p:nvPr>
            <p:ph type="sldNum" sz="quarter" idx="5"/>
          </p:nvPr>
        </p:nvSpPr>
        <p:spPr/>
        <p:txBody>
          <a:bodyPr/>
          <a:lstStyle/>
          <a:p>
            <a:fld id="{418B1F2D-2B3D-A747-9BB7-9F1AD663AD45}" type="slidenum">
              <a:rPr lang="en-US" smtClean="0"/>
              <a:t>1</a:t>
            </a:fld>
            <a:endParaRPr lang="en-US"/>
          </a:p>
        </p:txBody>
      </p:sp>
    </p:spTree>
    <p:extLst>
      <p:ext uri="{BB962C8B-B14F-4D97-AF65-F5344CB8AC3E}">
        <p14:creationId xmlns:p14="http://schemas.microsoft.com/office/powerpoint/2010/main" val="319218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came into Grand Valley with some AP credits, so my “senior year” was only one semester. I continued on with the research projects in the Social Cognition Lab, but I felt my main accomplishment was my honors senior project, which is a podcast in which I discuss the recent research which shows preliminary evidence that psychedelic substances may be effective treatments for certain mental disorders such as depression, anxiety, addiction, PTSD, and potentially others. I had a few expert guests, namely Glenn Valdez who is a neuroscience professor here at Grand Valley. As I talked about at the beginning, this research was one of the primary reasons that I chose psychology as my major. This podcast allowed me to contribute to the conversation and play a role in reducing the stigma and misconceptions about psychedelic substances. I am actually quite happy with how it turned out – I know for a fact that I could not have done this topic justice without my experience reading research papers and understanding how to communicate research simply but accurately. It actually could have been quite bad and misinformative if I did not have this understanding.</a:t>
            </a:r>
          </a:p>
        </p:txBody>
      </p:sp>
      <p:sp>
        <p:nvSpPr>
          <p:cNvPr id="4" name="Slide Number Placeholder 3"/>
          <p:cNvSpPr>
            <a:spLocks noGrp="1"/>
          </p:cNvSpPr>
          <p:nvPr>
            <p:ph type="sldNum" sz="quarter" idx="5"/>
          </p:nvPr>
        </p:nvSpPr>
        <p:spPr/>
        <p:txBody>
          <a:bodyPr/>
          <a:lstStyle/>
          <a:p>
            <a:fld id="{89B41790-440E-4027-AAFE-5181A8AEE12F}" type="slidenum">
              <a:rPr lang="en-US" smtClean="0"/>
              <a:t>10</a:t>
            </a:fld>
            <a:endParaRPr lang="en-US"/>
          </a:p>
        </p:txBody>
      </p:sp>
    </p:spTree>
    <p:extLst>
      <p:ext uri="{BB962C8B-B14F-4D97-AF65-F5344CB8AC3E}">
        <p14:creationId xmlns:p14="http://schemas.microsoft.com/office/powerpoint/2010/main" val="155063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my senior year, I moved home and took a gap year to gain more experience and finish the research projects I had been working on. This is the timeline, which is actually quite full even though I was not a student – I got a job at a climbing gym while continuing on with research. A lot of people think a gap year can only be detrimental to your academics and career, but that is definitely not true - my greatest academic accomplishments have actually been during my gap year and while I was a student. However, it is essential that you remain productive in psychology – you can’t just work at a rock climbing gym and not do research.</a:t>
            </a:r>
          </a:p>
        </p:txBody>
      </p:sp>
      <p:sp>
        <p:nvSpPr>
          <p:cNvPr id="4" name="Slide Number Placeholder 3"/>
          <p:cNvSpPr>
            <a:spLocks noGrp="1"/>
          </p:cNvSpPr>
          <p:nvPr>
            <p:ph type="sldNum" sz="quarter" idx="5"/>
          </p:nvPr>
        </p:nvSpPr>
        <p:spPr/>
        <p:txBody>
          <a:bodyPr/>
          <a:lstStyle/>
          <a:p>
            <a:fld id="{89B41790-440E-4027-AAFE-5181A8AEE12F}" type="slidenum">
              <a:rPr lang="en-US" smtClean="0"/>
              <a:t>11</a:t>
            </a:fld>
            <a:endParaRPr lang="en-US"/>
          </a:p>
        </p:txBody>
      </p:sp>
    </p:spTree>
    <p:extLst>
      <p:ext uri="{BB962C8B-B14F-4D97-AF65-F5344CB8AC3E}">
        <p14:creationId xmlns:p14="http://schemas.microsoft.com/office/powerpoint/2010/main" val="16399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is me ”in action” at the conference. This was my first big psychology conference experience</a:t>
            </a:r>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12</a:t>
            </a:fld>
            <a:endParaRPr lang="en-US"/>
          </a:p>
        </p:txBody>
      </p:sp>
    </p:spTree>
    <p:extLst>
      <p:ext uri="{BB962C8B-B14F-4D97-AF65-F5344CB8AC3E}">
        <p14:creationId xmlns:p14="http://schemas.microsoft.com/office/powerpoint/2010/main" val="1073243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also gave an oral presentation virtually at the Society for Text and Discourse Conference which was great because I got another recorded presentation out of it and got to make connections with some first-year PhD students. Both of these conferences were a big step up from things like student scholar’s day but I felt I was ready for this because of all that practice from SSD and S3.</a:t>
            </a:r>
          </a:p>
        </p:txBody>
      </p:sp>
      <p:sp>
        <p:nvSpPr>
          <p:cNvPr id="4" name="Slide Number Placeholder 3"/>
          <p:cNvSpPr>
            <a:spLocks noGrp="1"/>
          </p:cNvSpPr>
          <p:nvPr>
            <p:ph type="sldNum" sz="quarter" idx="5"/>
          </p:nvPr>
        </p:nvSpPr>
        <p:spPr/>
        <p:txBody>
          <a:bodyPr/>
          <a:lstStyle/>
          <a:p>
            <a:fld id="{89B41790-440E-4027-AAFE-5181A8AEE12F}" type="slidenum">
              <a:rPr lang="en-US" smtClean="0"/>
              <a:t>13</a:t>
            </a:fld>
            <a:endParaRPr lang="en-US"/>
          </a:p>
        </p:txBody>
      </p:sp>
    </p:spTree>
    <p:extLst>
      <p:ext uri="{BB962C8B-B14F-4D97-AF65-F5344CB8AC3E}">
        <p14:creationId xmlns:p14="http://schemas.microsoft.com/office/powerpoint/2010/main" val="140033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More recently, I got my first publication with Jing Chen in Educational Gerontology, a paper titled “Can a course on aging with a service-learning component change students’ attitudes toward aging?”. I also have two manuscripts that are submitted and pending review: “</a:t>
            </a:r>
            <a:r>
              <a:rPr lang="en-US" sz="1800" b="0" dirty="0">
                <a:solidFill>
                  <a:srgbClr val="000000"/>
                </a:solidFill>
                <a:effectLst/>
                <a:latin typeface="Times"/>
                <a:ea typeface="Times"/>
                <a:cs typeface="Times"/>
              </a:rPr>
              <a:t>Verification of Past Beliefs Moderates Belief Change”</a:t>
            </a:r>
            <a:r>
              <a:rPr lang="en-US" b="0" dirty="0"/>
              <a:t>, on which I am the fourth author, and “Beliefs Influence Argumentative Writing”, on which I am the first author. </a:t>
            </a:r>
          </a:p>
          <a:p>
            <a:endParaRPr lang="en-US" b="0" dirty="0"/>
          </a:p>
        </p:txBody>
      </p:sp>
      <p:sp>
        <p:nvSpPr>
          <p:cNvPr id="4" name="Slide Number Placeholder 3"/>
          <p:cNvSpPr>
            <a:spLocks noGrp="1"/>
          </p:cNvSpPr>
          <p:nvPr>
            <p:ph type="sldNum" sz="quarter" idx="5"/>
          </p:nvPr>
        </p:nvSpPr>
        <p:spPr/>
        <p:txBody>
          <a:bodyPr/>
          <a:lstStyle/>
          <a:p>
            <a:fld id="{89B41790-440E-4027-AAFE-5181A8AEE12F}" type="slidenum">
              <a:rPr lang="en-US" smtClean="0"/>
              <a:t>14</a:t>
            </a:fld>
            <a:endParaRPr lang="en-US"/>
          </a:p>
        </p:txBody>
      </p:sp>
    </p:spTree>
    <p:extLst>
      <p:ext uri="{BB962C8B-B14F-4D97-AF65-F5344CB8AC3E}">
        <p14:creationId xmlns:p14="http://schemas.microsoft.com/office/powerpoint/2010/main" val="2246392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I will be starting as a research project coordinator at Henry Ford Health on the 24</a:t>
            </a:r>
            <a:r>
              <a:rPr lang="en-US" b="0" baseline="30000" dirty="0"/>
              <a:t>th</a:t>
            </a:r>
            <a:r>
              <a:rPr lang="en-US" b="0" dirty="0"/>
              <a:t> of this month. This will be my first big boy job, and I am certain that it was my research experience that got me in the door. This will allow me to function in a research position full-time while also getting paid.</a:t>
            </a:r>
          </a:p>
        </p:txBody>
      </p:sp>
      <p:sp>
        <p:nvSpPr>
          <p:cNvPr id="4" name="Slide Number Placeholder 3"/>
          <p:cNvSpPr>
            <a:spLocks noGrp="1"/>
          </p:cNvSpPr>
          <p:nvPr>
            <p:ph type="sldNum" sz="quarter" idx="5"/>
          </p:nvPr>
        </p:nvSpPr>
        <p:spPr/>
        <p:txBody>
          <a:bodyPr/>
          <a:lstStyle/>
          <a:p>
            <a:fld id="{89B41790-440E-4027-AAFE-5181A8AEE12F}" type="slidenum">
              <a:rPr lang="en-US" smtClean="0"/>
              <a:t>15</a:t>
            </a:fld>
            <a:endParaRPr lang="en-US"/>
          </a:p>
        </p:txBody>
      </p:sp>
    </p:spTree>
    <p:extLst>
      <p:ext uri="{BB962C8B-B14F-4D97-AF65-F5344CB8AC3E}">
        <p14:creationId xmlns:p14="http://schemas.microsoft.com/office/powerpoint/2010/main" val="3657937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Okay, so that is my academic journey up to now. Now I will talk about what I learned and what I would tell myself if I could go back in time to freshman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89B41790-440E-4027-AAFE-5181A8AEE12F}" type="slidenum">
              <a:rPr lang="en-US" smtClean="0"/>
              <a:t>16</a:t>
            </a:fld>
            <a:endParaRPr lang="en-US"/>
          </a:p>
        </p:txBody>
      </p:sp>
    </p:spTree>
    <p:extLst>
      <p:ext uri="{BB962C8B-B14F-4D97-AF65-F5344CB8AC3E}">
        <p14:creationId xmlns:p14="http://schemas.microsoft.com/office/powerpoint/2010/main" val="2859342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So, how do you become involved in undergraduate research? First thing is that you have to engage with faculty in any way you can. This may entail talking to your professors after class about the course material if it is interesting to you, a specific field or line of research in psychology that interests you, or questions or clarifications about the research that the professor does. This shows your intrinsic interest in the subject of psychology, which is what professors are looking for in potential research assistants because it suggests you are motivated. The way I would recommend going about this is by looking at the psychology faculty section of the GVSU website and finding those that do research that interests you. When you have found a professor that you want to work with, you need to do these 3 steps when contacting them: watch talk, read paper, and indicate interest. Okay, maybe they don’t have a talk, but you need to become familiar with the research they have done. Best bet is to read a few of their abstracts and read one of their papers  that interests you in depth – this will allow you to generate good, specific questions for them and be able to talk about the specifics of their research to some degree. I would focus on the methods and discussion sections for generating questions, but they are all important. Once you have a few comments and questions you are happy with, reach out to them over email and express your interest in their research, show that you have done your homework on their work, and ask for a meeting, at the end of which you can ask about open research positions. What you absolutely SHOULD NOT do if you are trying to work on research is send a mass email to all psychology professors; this will have the opposite effect.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Grand Valley is not an Ivy League or R1 research institution – use this to your advantage. Most of the research labs here are not getting huge grants with an army of grad students to carry out research. However, GV has numerous advantages over these schools. The first thing is less competition – you are not going up against the kid that won the math contest, spelling b, and is a chess grandmaster. It is easier to stand out. Additionally, there are more opportunities for direct faculty mentorship. We can have advising meetings with faculty and do research and get mentored by them; in the big research institutions, it is often grad students doing this. There are also more opportunities to take larger roles in research projects, which can strengthen applications and your skillset. It is completely possible here to get a first-name publication – that would be very unusual at a Harvard-type university. Finally, you can become fully involved in the research culture at GV and build your network among other students and faculty, like through the S3 program. There is also a very good chance professors here will respond to your emails even if they don’t know you… as long as you put effort in and do your homework,. That is not the case at other universities. Finally, understand a psychology degree is what you make of it. The choices you make regarding psychology classes and other classes in your major and minor are going to give you skills that set you up for </a:t>
            </a:r>
            <a:r>
              <a:rPr lang="en-US" b="0" i="1" dirty="0"/>
              <a:t>something</a:t>
            </a:r>
            <a:r>
              <a:rPr lang="en-US" b="0" dirty="0"/>
              <a:t>. If research is your goal, statistics classes will definitely be helpful. Additionally, the type of research you do impacts this as well - working with a professor that does research on perception would not help as much in applications for a clinical program, but it would help you get into a human factors psychology program.  Any research experience is MUCH better than none, but in a perfect world your undergraduate research is in the same subfield as your grad program.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 mentioned that I currently have one first author publication and another in progress. This looks really good on a CV and on applications because it shows my involvement in and commitment to research, and there is a significant difference between authorship and first-authorship. First authorship means that you get most of the credit for a publication because it means you did most of the work, including the writing and final organization, literature review, and you are usually involved in the initial conception of the study/experiment. Now, the initial conception of an experiment and the resulting publication takes a pretty long time – I would estimate at least two years and can often be longer. The key to having the opportunity for first-authorship is to work on one project for a long enough time so that you have a good grasp on the study design, results, relevant literature, and so that you have done enough work on it to where it makes sense for you to be first author. Conference presentations usually precede this. Now, if necessary, it can be important to work in a few research labs to figure out what area you like the most. But eventually it is important to stick with a lab for a while. I was able to get first authorship by taking a gap year – if I had not taken this time to focus on these research projects, that would not have happened.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this to your advantage (ivy league)</a:t>
            </a:r>
          </a:p>
        </p:txBody>
      </p:sp>
      <p:sp>
        <p:nvSpPr>
          <p:cNvPr id="4" name="Slide Number Placeholder 3"/>
          <p:cNvSpPr>
            <a:spLocks noGrp="1"/>
          </p:cNvSpPr>
          <p:nvPr>
            <p:ph type="sldNum" sz="quarter" idx="5"/>
          </p:nvPr>
        </p:nvSpPr>
        <p:spPr/>
        <p:txBody>
          <a:bodyPr/>
          <a:lstStyle/>
          <a:p>
            <a:fld id="{89B41790-440E-4027-AAFE-5181A8AEE12F}" type="slidenum">
              <a:rPr lang="en-US" smtClean="0"/>
              <a:t>17</a:t>
            </a:fld>
            <a:endParaRPr lang="en-US"/>
          </a:p>
        </p:txBody>
      </p:sp>
    </p:spTree>
    <p:extLst>
      <p:ext uri="{BB962C8B-B14F-4D97-AF65-F5344CB8AC3E}">
        <p14:creationId xmlns:p14="http://schemas.microsoft.com/office/powerpoint/2010/main" val="100375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first thing is to acknowledge that statistics are an essential part of research in any discipline, including psychology. I definitely did not go into psychology because I was looking to do calculations and analyze datasets. But I really can say that it has become very interesting to me as they are used to predict the future and in things like Tik Tok algorithms and </a:t>
            </a:r>
            <a:r>
              <a:rPr lang="en-US" b="0" dirty="0" err="1"/>
              <a:t>ChatGPT</a:t>
            </a:r>
            <a:r>
              <a:rPr lang="en-US" b="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Learning some statistical computing is essential. If you have taken research methods, you have probably used SPSS or something like it - that is what I am talking about. I would definitely recommend R over anything else because it is much more versatile and reproducible than many others. The table and plot here are things that I have generated using 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Some classes I would recommend taking at Grand Valley are statistical computing and graphics with R, multivariate data analysis, and applied regression analysis. </a:t>
            </a:r>
          </a:p>
        </p:txBody>
      </p:sp>
      <p:sp>
        <p:nvSpPr>
          <p:cNvPr id="4" name="Slide Number Placeholder 3"/>
          <p:cNvSpPr>
            <a:spLocks noGrp="1"/>
          </p:cNvSpPr>
          <p:nvPr>
            <p:ph type="sldNum" sz="quarter" idx="5"/>
          </p:nvPr>
        </p:nvSpPr>
        <p:spPr/>
        <p:txBody>
          <a:bodyPr/>
          <a:lstStyle/>
          <a:p>
            <a:fld id="{89B41790-440E-4027-AAFE-5181A8AEE12F}" type="slidenum">
              <a:rPr lang="en-US" smtClean="0"/>
              <a:t>18</a:t>
            </a:fld>
            <a:endParaRPr lang="en-US"/>
          </a:p>
        </p:txBody>
      </p:sp>
    </p:spTree>
    <p:extLst>
      <p:ext uri="{BB962C8B-B14F-4D97-AF65-F5344CB8AC3E}">
        <p14:creationId xmlns:p14="http://schemas.microsoft.com/office/powerpoint/2010/main" val="317167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 spent most of this time talking about my accomplishments to highlight the opportunities to do research at Grand Valley, but I definitely had struggles along the way. At this point, I can look back and better understand that my struggling is also called “learning”. Still, each part of research is difficult. Academic writing is very hard – even professors still struggle with it to some degree. When writing anything, I would work on it until I felt there was nothing else I could do to make it better and proudly send it to my professors truly feeling like they would be happy with it. Nearly every single time, they would send me back another draft with edits and revisions to nearly every sentence had things changed. At first, I would let it get to me and feel bad about it. Some people may feel attacked, like their professor is out to get them or doesn’t like them. Just remember that you are still a student, and your professor has 10+ years of experience doing this. They are looking out for you and they know what is good and what is not.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Reading research articles is also extremely difficult. It requires sustained focus and attention. I still struggle with it, but it has gotten much easier. It’s funny – a lot of time in lab meetings after we had read a paper for the purpose of discussing it, Professor Wolfe would ask us some basic question on what the article was measuring, or what the findings were – something super big and important like that. And even though it sounds stupid, I would often have no idea - no answer to him at all. The hardest thing in my opinion is when he would ask if we had any critiques on an article and the methods they used. It is always hard to do this if you don’t know much about the area, but it is especially hard at the beginning because you (or at least I would) read the results and discussion section and take what they said as 100% valid. But, it is important to read critically.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Statistics is hard, too – when I first started working on that publication that with Jing, I messed up a t-test 5 times, which is a rather simple statistical tests you can run. I also had to drop that R class even though I tried very hard to make it through the first time. This is where persistence is important – I knew from my professors and other mentors that it would be important for grad school, so I retook it the following summer and passed with an A and a feeling of competency with it. I am certainly a better researcher for it, and I have been able to use it on all of my research projects 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realize that you will struggle and that is part of the learning process and the research process. Research involves constant problem solving, and I still see my professors struggle too. Just remember that you are still learning, and the stakes are not even that high! Just try hard and do your best; under those conditions, learning WILL occur.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latin typeface="Times New Roman" panose="02020603050405020304" pitchFamily="18" charset="0"/>
                <a:cs typeface="Times New Roman" panose="02020603050405020304" pitchFamily="18" charset="0"/>
              </a:rPr>
              <a:t>Also, during my gap year, many of my friends have gotten well-paying jobs and are beginning their lives and career. </a:t>
            </a:r>
            <a:r>
              <a:rPr lang="en-US" b="0" dirty="0" err="1">
                <a:latin typeface="Times New Roman" panose="02020603050405020304" pitchFamily="18" charset="0"/>
                <a:cs typeface="Times New Roman" panose="02020603050405020304" pitchFamily="18" charset="0"/>
              </a:rPr>
              <a:t>Tthat</a:t>
            </a:r>
            <a:r>
              <a:rPr lang="en-US" b="0" dirty="0">
                <a:latin typeface="Times New Roman" panose="02020603050405020304" pitchFamily="18" charset="0"/>
                <a:cs typeface="Times New Roman" panose="02020603050405020304" pitchFamily="18" charset="0"/>
              </a:rPr>
              <a:t> is hard to see while being an accomplished student and still having years to go before starting a career. Still working through that, but just stay in your lane and focus on your goals and what you find to be most important.</a:t>
            </a:r>
            <a:endParaRPr lang="en-US"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89B41790-440E-4027-AAFE-5181A8AEE12F}" type="slidenum">
              <a:rPr lang="en-US" smtClean="0"/>
              <a:t>19</a:t>
            </a:fld>
            <a:endParaRPr lang="en-US"/>
          </a:p>
        </p:txBody>
      </p:sp>
    </p:spTree>
    <p:extLst>
      <p:ext uri="{BB962C8B-B14F-4D97-AF65-F5344CB8AC3E}">
        <p14:creationId xmlns:p14="http://schemas.microsoft.com/office/powerpoint/2010/main" val="228438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would like to start off talking about why research experience is important, more specifically who it is important for – for most of my time at Grand Valley, I did not know about any of this, which is why I want to talk about it. The career path of someone with bachelors degree in psychology is not like that of others such as accounting, which provides a clear path to becoming an accountant, or computer science, where it is clear that you are learning skills to work in something like a software development. Psychology is more like pre-med in that most of the classes function to prepare you for graduate school because they provide an overview of research findings and research methodologies instead of teaching employable skills like programming or tax regulations and laws (like in accounting and computer science). There are many options for those looking for jobs with an undergraduate in psychology, such as HR, sales, marketing, </a:t>
            </a:r>
            <a:r>
              <a:rPr lang="en-US" dirty="0" err="1"/>
              <a:t>etc</a:t>
            </a:r>
            <a:r>
              <a:rPr lang="en-US" dirty="0"/>
              <a:t>… but, they probably don’t fall in the realm of psychology (which does not mean that you can’t be successful in those jobs). To have the title “psychologist”, further education is generally required, and that usually means a Master’s or a PhD. The right choice for you depends on your career and life goals.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PhD takes longer – however, any reputable program will be fully funded through grants and teaching assistantships, so up-front cost is less of an issue when compared with a Master’s. Still, there is an opportunity cost with a PhD; a few years of a salary job as a Master’s. So, if you want a professional job within your subfield of psychology quickly, a Master’s is the way to go. Research experience strengthens applications to Master’s programs, but so do internships; the Psychology Practicum (PSY 490) is a great way of getting this. Work experience is also more sought after by companies and organizations.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goal is to be a researcher and/or professor though, a PhD is the way. Research experience is absolutely essential, and so is faculty mentorship (which you get through working with faculty on their research). All Professors have a PhD, so their perspective and advisement during applications is extremely important, along with a great letter of recommendation.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say I “chose” to go the PhD route. But to be honest, I did not truly know what I was positioning myself for most of the time. I worked in research because I was told it would make me more competitive for grad school, which I knew was probably in my future. Like most people (I think), I did not understand how academia worked and the differences between academia and industry/professional jobs, so that is why I talked about it a bit before getting into my experience. Good news is that I am happy with where I am now, so I am going to talk about the steps that I took to make myself stand out as an emerging psychology researcher and strengthen my PhD applications. </a:t>
            </a:r>
          </a:p>
        </p:txBody>
      </p:sp>
      <p:sp>
        <p:nvSpPr>
          <p:cNvPr id="4" name="Slide Number Placeholder 3"/>
          <p:cNvSpPr>
            <a:spLocks noGrp="1"/>
          </p:cNvSpPr>
          <p:nvPr>
            <p:ph type="sldNum" sz="quarter" idx="5"/>
          </p:nvPr>
        </p:nvSpPr>
        <p:spPr/>
        <p:txBody>
          <a:bodyPr/>
          <a:lstStyle/>
          <a:p>
            <a:fld id="{89B41790-440E-4027-AAFE-5181A8AEE12F}" type="slidenum">
              <a:rPr lang="en-US" smtClean="0"/>
              <a:t>2</a:t>
            </a:fld>
            <a:endParaRPr lang="en-US"/>
          </a:p>
        </p:txBody>
      </p:sp>
    </p:spTree>
    <p:extLst>
      <p:ext uri="{BB962C8B-B14F-4D97-AF65-F5344CB8AC3E}">
        <p14:creationId xmlns:p14="http://schemas.microsoft.com/office/powerpoint/2010/main" val="1052244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final step of the undergraduate research experience is to know enough to where you can narrow your interests to one subfield, such as the ones listed here (and there is more too), and to then narrow it even more. For example, I was most interested in cognitive science and cognition research – however, there are a lot of lines of research in cognition such as attention, memory, cognitive neuroscience, reasoning, etc. So you have to narrow it down even more to one of those. For example, in the research I am working on now with Professor Wolfe, I am interested in text comprehension, which is one area of research within cognition.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best way to narrow your interest is to go down the rabbit hole of reading research articles in areas you are interested in, which may or may not be related to the research you do. Yes, this is extra work on top of the reading you are doing for a research project, but it will help you in deciding where you want to go to grad school. As you do this, you will notice the same names coming up over and over again, and these are your potential PhD advisors. I would recommend finding PhD programs this way rather than looking at every </a:t>
            </a:r>
            <a:r>
              <a:rPr lang="en-US" b="0" dirty="0" err="1"/>
              <a:t>phd</a:t>
            </a:r>
            <a:r>
              <a:rPr lang="en-US" b="0" dirty="0"/>
              <a:t> program available – I tried doing this and it was overwhelming and not very informative. The best way is to get to the root of it by reading articles.</a:t>
            </a:r>
          </a:p>
        </p:txBody>
      </p:sp>
      <p:sp>
        <p:nvSpPr>
          <p:cNvPr id="4" name="Slide Number Placeholder 3"/>
          <p:cNvSpPr>
            <a:spLocks noGrp="1"/>
          </p:cNvSpPr>
          <p:nvPr>
            <p:ph type="sldNum" sz="quarter" idx="5"/>
          </p:nvPr>
        </p:nvSpPr>
        <p:spPr/>
        <p:txBody>
          <a:bodyPr/>
          <a:lstStyle/>
          <a:p>
            <a:fld id="{89B41790-440E-4027-AAFE-5181A8AEE12F}" type="slidenum">
              <a:rPr lang="en-US" smtClean="0"/>
              <a:t>20</a:t>
            </a:fld>
            <a:endParaRPr lang="en-US"/>
          </a:p>
        </p:txBody>
      </p:sp>
    </p:spTree>
    <p:extLst>
      <p:ext uri="{BB962C8B-B14F-4D97-AF65-F5344CB8AC3E}">
        <p14:creationId xmlns:p14="http://schemas.microsoft.com/office/powerpoint/2010/main" val="2462433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21</a:t>
            </a:fld>
            <a:endParaRPr lang="en-US"/>
          </a:p>
        </p:txBody>
      </p:sp>
    </p:spTree>
    <p:extLst>
      <p:ext uri="{BB962C8B-B14F-4D97-AF65-F5344CB8AC3E}">
        <p14:creationId xmlns:p14="http://schemas.microsoft.com/office/powerpoint/2010/main" val="3468324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22</a:t>
            </a:fld>
            <a:endParaRPr lang="en-US"/>
          </a:p>
        </p:txBody>
      </p:sp>
    </p:spTree>
    <p:extLst>
      <p:ext uri="{BB962C8B-B14F-4D97-AF65-F5344CB8AC3E}">
        <p14:creationId xmlns:p14="http://schemas.microsoft.com/office/powerpoint/2010/main" val="1991037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23</a:t>
            </a:fld>
            <a:endParaRPr lang="en-US"/>
          </a:p>
        </p:txBody>
      </p:sp>
    </p:spTree>
    <p:extLst>
      <p:ext uri="{BB962C8B-B14F-4D97-AF65-F5344CB8AC3E}">
        <p14:creationId xmlns:p14="http://schemas.microsoft.com/office/powerpoint/2010/main" val="3216166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24</a:t>
            </a:fld>
            <a:endParaRPr lang="en-US"/>
          </a:p>
        </p:txBody>
      </p:sp>
    </p:spTree>
    <p:extLst>
      <p:ext uri="{BB962C8B-B14F-4D97-AF65-F5344CB8AC3E}">
        <p14:creationId xmlns:p14="http://schemas.microsoft.com/office/powerpoint/2010/main" val="4145732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25</a:t>
            </a:fld>
            <a:endParaRPr lang="en-US"/>
          </a:p>
        </p:txBody>
      </p:sp>
    </p:spTree>
    <p:extLst>
      <p:ext uri="{BB962C8B-B14F-4D97-AF65-F5344CB8AC3E}">
        <p14:creationId xmlns:p14="http://schemas.microsoft.com/office/powerpoint/2010/main" val="2656178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 spent most of this time talking about my accomplishments to highlight the opportunities to do research at Grand Valley, but I definitely had struggles along the way. At this point, I can look back and better understand that my struggling is also called “learning”. Still, each part of research is difficult.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Academic writing is very hard – even professors still struggle with it to some degree. When writing anything, I would work on it until I felt there was nothing else I could do to make it better and proudly send it to my professors truly feeling like they would be happy with it. Nearly every single time, they would send me back another draft with edits and revisions to nearly every sentence had things changed. At first, I would let it get to me and feel bad about it. Some people may feel attacked, like their professor is out to get them or doesn’t like them. Just remember that you are still a student, and your professor has 10+ years of experience doing this. They are looking out for you and they know what is good and what is not.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Reading research articles is also extremely difficult. It requires sustained focus and attention. I still struggle with it, but it has gotten much easier. It’s funny – a lot of time in lab meetings after we had read a paper for the purpose of discussing it, Professor Wolfe would ask us some basic question on what the article was measuring, or what the findings were – something super big and important like that. And even though it sounds stupid, I would often have no idea - no answer to him at all. The hardest thing in my opinion is when he would ask if we had any critiques on an article and the methods they used. It is always hard to do this if you don’t know much about the area, but it is especially hard at the beginning because you (or at least I would) read the results and discussion section and take what they said as 100% valid. But, it is important to read critically.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Statistics is hard, too – when I first started working on that publication that with Jing, I messed up a t-test 5 times, which is a rather simple statistical tests you can run. I also had to drop that R class even though I tried very hard to make it through the first time. This is where persistence is important – I knew from my professors and other mentors that it would be important for grad school, so I retook it the following summer and passed with an A and a feeling of competency with it. I am certainly a better researcher for it, and I have been able to use it on all of my research projects 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realize that you will struggle and that is part of the learning process and the research process. Research involves constant problem solving, and I still see my professors struggle too. Just remember that you are still learning, and the stakes are not even that high! Just try hard and do your best; under those conditions, learning WILL occur.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latin typeface="Times New Roman" panose="02020603050405020304" pitchFamily="18" charset="0"/>
                <a:cs typeface="Times New Roman" panose="02020603050405020304" pitchFamily="18" charset="0"/>
              </a:rPr>
              <a:t>Also, during my gap year, many of my friends have gotten well-paying jobs and are beginning their lives and career. </a:t>
            </a:r>
            <a:r>
              <a:rPr lang="en-US" b="0" dirty="0" err="1">
                <a:latin typeface="Times New Roman" panose="02020603050405020304" pitchFamily="18" charset="0"/>
                <a:cs typeface="Times New Roman" panose="02020603050405020304" pitchFamily="18" charset="0"/>
              </a:rPr>
              <a:t>Tthat</a:t>
            </a:r>
            <a:r>
              <a:rPr lang="en-US" b="0" dirty="0">
                <a:latin typeface="Times New Roman" panose="02020603050405020304" pitchFamily="18" charset="0"/>
                <a:cs typeface="Times New Roman" panose="02020603050405020304" pitchFamily="18" charset="0"/>
              </a:rPr>
              <a:t> is hard to see while being an accomplished student and still having years to go before starting a career. Still working through that, but just stay in your lane and focus on your goals and what you find to be most important.</a:t>
            </a:r>
            <a:endParaRPr lang="en-US"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89B41790-440E-4027-AAFE-5181A8AEE12F}" type="slidenum">
              <a:rPr lang="en-US" smtClean="0"/>
              <a:t>26</a:t>
            </a:fld>
            <a:endParaRPr lang="en-US"/>
          </a:p>
        </p:txBody>
      </p:sp>
    </p:spTree>
    <p:extLst>
      <p:ext uri="{BB962C8B-B14F-4D97-AF65-F5344CB8AC3E}">
        <p14:creationId xmlns:p14="http://schemas.microsoft.com/office/powerpoint/2010/main" val="3635075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Grand Valley is not an Ivy League or R1 research institution. Most of the research labs here are not getting huge grants with an army of grad students to carry out research. However, GV has numerous advantages over these schools. The first thing is less competition – you are not going up against the kid that won the math contest, spelling b, and is a chess grandmaster. It is easier to stand out. Additionally, there are more opportunities for direct faculty mentorship. We can have advising meetings with faculty and do research and get mentored by them; in the big research institutions, it is often grad students doing this. There are also more opportunities to take larger roles in research projects, which can strengthen applications and your skillset. It is completely possible here to get a first-name publication – that would be very unusual at a Harvard-type university. Finally, you can become fully involved in the research culture at GV and build your network among other students and faculty, like through the S3 program. There is also a very good chance professors here will respond to your emails even if they don’t know you… as long as you put effort in and do your homework,. That is not the case at other universities.</a:t>
            </a:r>
          </a:p>
        </p:txBody>
      </p:sp>
      <p:sp>
        <p:nvSpPr>
          <p:cNvPr id="4" name="Slide Number Placeholder 3"/>
          <p:cNvSpPr>
            <a:spLocks noGrp="1"/>
          </p:cNvSpPr>
          <p:nvPr>
            <p:ph type="sldNum" sz="quarter" idx="5"/>
          </p:nvPr>
        </p:nvSpPr>
        <p:spPr/>
        <p:txBody>
          <a:bodyPr/>
          <a:lstStyle/>
          <a:p>
            <a:fld id="{89B41790-440E-4027-AAFE-5181A8AEE12F}" type="slidenum">
              <a:rPr lang="en-US" smtClean="0"/>
              <a:t>27</a:t>
            </a:fld>
            <a:endParaRPr lang="en-US"/>
          </a:p>
        </p:txBody>
      </p:sp>
    </p:spTree>
    <p:extLst>
      <p:ext uri="{BB962C8B-B14F-4D97-AF65-F5344CB8AC3E}">
        <p14:creationId xmlns:p14="http://schemas.microsoft.com/office/powerpoint/2010/main" val="1879218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So, how do you become involved in undergraduate research? First thing is that you have to engage with faculty in any way you can. This may entail talking to your professors after class about the course material if it is interesting to you, a specific field or line of research in psychology that interests you, or questions or clarifications about the research that the professor does. This shows your intrinsic interest in the subject of psychology, which is what professors are looking for in potential research assistants because it suggests you are motivated.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way I would recommend going about this is by looking at the psychology faculty section of the GVSU website and finding those that do research that interests you. When you have found a professor that you want to work with, you need to do these 3 steps when contacting them: watch talk, read paper, and indicate interest. Okay, maybe they don’t have a talk, but you need to become familiar with the research they have done. Best bet is to read a few of their abstracts and read one of their papers  that interests you in depth – this will allow you to generate good, specific questions for them and be able to talk about the specifics of their research to some degree. I would focus on the methods and discussion sections for generating questions, but they are all important. Once you have a few comments and questions you are happy with, reach out to them over email and express your interest in their research, show that you have done your homework on their work, and ask for a meeting, at the end of which you can ask about open research positions. What you absolutely SHOULD NOT do if you are trying to work on research is send a mass email to all psychology professors; this will have the opposite effect.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understand a psychology degree is what you make of it. The choices you make regarding psychology classes and other classes in your major and minor are going to give you skills that set you up for </a:t>
            </a:r>
            <a:r>
              <a:rPr lang="en-US" b="0" i="1" dirty="0"/>
              <a:t>something</a:t>
            </a:r>
            <a:r>
              <a:rPr lang="en-US" b="0" dirty="0"/>
              <a:t>. If research is your goal, statistics classes will definitely be helpful. Additionally, the type of research you do impacts this as well - working with a professor that does research on perception would not help as much in applications for a clinical program, but it would help you get into a human factors psychology program.  Any research experience is MUCH better than none, but in a perfect world your undergraduate research is in the same subfield as your grad program.</a:t>
            </a:r>
          </a:p>
        </p:txBody>
      </p:sp>
      <p:sp>
        <p:nvSpPr>
          <p:cNvPr id="4" name="Slide Number Placeholder 3"/>
          <p:cNvSpPr>
            <a:spLocks noGrp="1"/>
          </p:cNvSpPr>
          <p:nvPr>
            <p:ph type="sldNum" sz="quarter" idx="5"/>
          </p:nvPr>
        </p:nvSpPr>
        <p:spPr/>
        <p:txBody>
          <a:bodyPr/>
          <a:lstStyle/>
          <a:p>
            <a:fld id="{89B41790-440E-4027-AAFE-5181A8AEE12F}" type="slidenum">
              <a:rPr lang="en-US" smtClean="0"/>
              <a:t>28</a:t>
            </a:fld>
            <a:endParaRPr lang="en-US"/>
          </a:p>
        </p:txBody>
      </p:sp>
    </p:spTree>
    <p:extLst>
      <p:ext uri="{BB962C8B-B14F-4D97-AF65-F5344CB8AC3E}">
        <p14:creationId xmlns:p14="http://schemas.microsoft.com/office/powerpoint/2010/main" val="246422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 mentioned that I currently have one first author publication and another in progress. This looks really good on a CV and on applications because it shows my involvement in and commitment to research, and there is a significant difference between authorship and first-authorship. First authorship means that you get most of the credit for a publication because it means you did most of the work, including the writing and final organization, literature review, and you are usually involved in the initial conception of the study/experiment. Now, the initial conception of an experiment and the resulting publication takes a pretty long time – I would estimate at least two years and can often be longer. The key to having the opportunity for first-authorship is to work on one project for a long enough time so that you have a good grasp on the study design, results, relevant literature, and so that you have done enough work on it to where it makes sense for you to be first author. Conference presentations usually precede this. Now, if necessary, it can be important to work in a few research labs to figure out what area you like the most. But eventually it is important to stick with a lab for a while. I was able to get first authorship by taking a gap year – if I had not taken this time to focus on these research projects, that would not have happened. </a:t>
            </a:r>
          </a:p>
        </p:txBody>
      </p:sp>
      <p:sp>
        <p:nvSpPr>
          <p:cNvPr id="4" name="Slide Number Placeholder 3"/>
          <p:cNvSpPr>
            <a:spLocks noGrp="1"/>
          </p:cNvSpPr>
          <p:nvPr>
            <p:ph type="sldNum" sz="quarter" idx="5"/>
          </p:nvPr>
        </p:nvSpPr>
        <p:spPr/>
        <p:txBody>
          <a:bodyPr/>
          <a:lstStyle/>
          <a:p>
            <a:fld id="{89B41790-440E-4027-AAFE-5181A8AEE12F}" type="slidenum">
              <a:rPr lang="en-US" smtClean="0"/>
              <a:t>29</a:t>
            </a:fld>
            <a:endParaRPr lang="en-US"/>
          </a:p>
        </p:txBody>
      </p:sp>
    </p:spTree>
    <p:extLst>
      <p:ext uri="{BB962C8B-B14F-4D97-AF65-F5344CB8AC3E}">
        <p14:creationId xmlns:p14="http://schemas.microsoft.com/office/powerpoint/2010/main" val="43618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entered Grand Valley as an undecided major. At my freshman orientation, I heard Dr. Steven Glass talk about the value of undergraduate research and that Grand Valley had particularly good opportunities to get research experience. So, I cold-emailed him in the first month I was there asking about this so-called research experience and where I could get some, and he graciously invited me to join his exercise science lab. I found the topic interesting, so I was excited to join. We measured muscle activation using electrodes as subjects performed various exercises, and I got experience writing IRB proposals, abstracts, collecting data and carrying out study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even got to be one of the presenters for our poster at student scholars day: the effect of different pre-exercise treatments on power output.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the end of my freshman year, though, I had declared psychology as my major. However, after listening to many Ted Talks and podcasts, I found that I was most interested in psychology, neuroscience, philosophy of mind, and meditation and psychedelics. In hopes of being one of those people that give a Ted Talk one day, psychology seemed to be the best fit to blend all of those areas together.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3</a:t>
            </a:fld>
            <a:endParaRPr lang="en-US"/>
          </a:p>
        </p:txBody>
      </p:sp>
    </p:spTree>
    <p:extLst>
      <p:ext uri="{BB962C8B-B14F-4D97-AF65-F5344CB8AC3E}">
        <p14:creationId xmlns:p14="http://schemas.microsoft.com/office/powerpoint/2010/main" val="2263687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also have two manuscripts that are submitted and pending review: “</a:t>
            </a:r>
            <a:r>
              <a:rPr lang="en-US" sz="1800" b="0" dirty="0">
                <a:solidFill>
                  <a:srgbClr val="000000"/>
                </a:solidFill>
                <a:effectLst/>
                <a:latin typeface="Times"/>
                <a:ea typeface="Times"/>
                <a:cs typeface="Times"/>
              </a:rPr>
              <a:t>Verification of Past Beliefs Moderates Belief Change”</a:t>
            </a:r>
            <a:r>
              <a:rPr lang="en-US" b="0" dirty="0"/>
              <a:t>, on which I am the fourth author, and “Beliefs Influence Argumentative Writing”, on which I am the first author. Finally, I will be starting as a research project coordinator at Henry Ford Health on the 24</a:t>
            </a:r>
            <a:r>
              <a:rPr lang="en-US" b="0" baseline="30000" dirty="0"/>
              <a:t>th</a:t>
            </a:r>
            <a:r>
              <a:rPr lang="en-US" b="0" dirty="0"/>
              <a:t> of this month. This will be my first big boy job, and I am certain that it was my research experience that got me in the door. </a:t>
            </a:r>
          </a:p>
        </p:txBody>
      </p:sp>
      <p:sp>
        <p:nvSpPr>
          <p:cNvPr id="4" name="Slide Number Placeholder 3"/>
          <p:cNvSpPr>
            <a:spLocks noGrp="1"/>
          </p:cNvSpPr>
          <p:nvPr>
            <p:ph type="sldNum" sz="quarter" idx="5"/>
          </p:nvPr>
        </p:nvSpPr>
        <p:spPr/>
        <p:txBody>
          <a:bodyPr/>
          <a:lstStyle/>
          <a:p>
            <a:fld id="{89B41790-440E-4027-AAFE-5181A8AEE12F}" type="slidenum">
              <a:rPr lang="en-US" smtClean="0"/>
              <a:t>30</a:t>
            </a:fld>
            <a:endParaRPr lang="en-US"/>
          </a:p>
        </p:txBody>
      </p:sp>
    </p:spTree>
    <p:extLst>
      <p:ext uri="{BB962C8B-B14F-4D97-AF65-F5344CB8AC3E}">
        <p14:creationId xmlns:p14="http://schemas.microsoft.com/office/powerpoint/2010/main" val="2999145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also have two manuscripts that are submitted and pending review: “</a:t>
            </a:r>
            <a:r>
              <a:rPr lang="en-US" sz="1800" b="0" dirty="0">
                <a:solidFill>
                  <a:srgbClr val="000000"/>
                </a:solidFill>
                <a:effectLst/>
                <a:latin typeface="Times"/>
                <a:ea typeface="Times"/>
                <a:cs typeface="Times"/>
              </a:rPr>
              <a:t>Verification of Past Beliefs Moderates Belief Change”</a:t>
            </a:r>
            <a:r>
              <a:rPr lang="en-US" b="0" dirty="0"/>
              <a:t>, on which I am the fourth author, and “Beliefs Influence Argumentative Writing”, on which I am the first author. Finally, I will be starting as a research project coordinator at Henry Ford Health on the 24</a:t>
            </a:r>
            <a:r>
              <a:rPr lang="en-US" b="0" baseline="30000" dirty="0"/>
              <a:t>th</a:t>
            </a:r>
            <a:r>
              <a:rPr lang="en-US" b="0" dirty="0"/>
              <a:t> of this month. This will be my first big boy job, and I am certain that it was my research experience that got me in the door. </a:t>
            </a:r>
          </a:p>
        </p:txBody>
      </p:sp>
      <p:sp>
        <p:nvSpPr>
          <p:cNvPr id="4" name="Slide Number Placeholder 3"/>
          <p:cNvSpPr>
            <a:spLocks noGrp="1"/>
          </p:cNvSpPr>
          <p:nvPr>
            <p:ph type="sldNum" sz="quarter" idx="5"/>
          </p:nvPr>
        </p:nvSpPr>
        <p:spPr/>
        <p:txBody>
          <a:bodyPr/>
          <a:lstStyle/>
          <a:p>
            <a:fld id="{89B41790-440E-4027-AAFE-5181A8AEE12F}" type="slidenum">
              <a:rPr lang="en-US" smtClean="0"/>
              <a:t>31</a:t>
            </a:fld>
            <a:endParaRPr lang="en-US"/>
          </a:p>
        </p:txBody>
      </p:sp>
    </p:spTree>
    <p:extLst>
      <p:ext uri="{BB962C8B-B14F-4D97-AF65-F5344CB8AC3E}">
        <p14:creationId xmlns:p14="http://schemas.microsoft.com/office/powerpoint/2010/main" val="3302645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also have two manuscripts that are submitted and pending review: “</a:t>
            </a:r>
            <a:r>
              <a:rPr lang="en-US" sz="1800" b="0" dirty="0">
                <a:solidFill>
                  <a:srgbClr val="000000"/>
                </a:solidFill>
                <a:effectLst/>
                <a:latin typeface="Times"/>
                <a:ea typeface="Times"/>
                <a:cs typeface="Times"/>
              </a:rPr>
              <a:t>Verification of Past Beliefs Moderates Belief Change”</a:t>
            </a:r>
            <a:r>
              <a:rPr lang="en-US" b="0" dirty="0"/>
              <a:t>, on which I am the fourth author, and “Beliefs Influence Argumentative Writing”, on which I am the first author. Finally, I will be starting as a research project coordinator at Henry Ford Health on the 24</a:t>
            </a:r>
            <a:r>
              <a:rPr lang="en-US" b="0" baseline="30000" dirty="0"/>
              <a:t>th</a:t>
            </a:r>
            <a:r>
              <a:rPr lang="en-US" b="0" dirty="0"/>
              <a:t> of this month. This will be my first big boy job, and I am certain that it was my research experience that got me in the door. </a:t>
            </a:r>
          </a:p>
        </p:txBody>
      </p:sp>
      <p:sp>
        <p:nvSpPr>
          <p:cNvPr id="4" name="Slide Number Placeholder 3"/>
          <p:cNvSpPr>
            <a:spLocks noGrp="1"/>
          </p:cNvSpPr>
          <p:nvPr>
            <p:ph type="sldNum" sz="quarter" idx="5"/>
          </p:nvPr>
        </p:nvSpPr>
        <p:spPr/>
        <p:txBody>
          <a:bodyPr/>
          <a:lstStyle/>
          <a:p>
            <a:fld id="{89B41790-440E-4027-AAFE-5181A8AEE12F}" type="slidenum">
              <a:rPr lang="en-US" smtClean="0"/>
              <a:t>32</a:t>
            </a:fld>
            <a:endParaRPr lang="en-US"/>
          </a:p>
        </p:txBody>
      </p:sp>
    </p:spTree>
    <p:extLst>
      <p:ext uri="{BB962C8B-B14F-4D97-AF65-F5344CB8AC3E}">
        <p14:creationId xmlns:p14="http://schemas.microsoft.com/office/powerpoint/2010/main" val="1460056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a quick overview, I will start by discussing the research projects I worked on at Grand Valley in order, starting with my freshman year all the way up to today. I will also talk about the research process as I’ve come to understand it and my most important takeaways from this experience.</a:t>
            </a:r>
          </a:p>
        </p:txBody>
      </p:sp>
      <p:sp>
        <p:nvSpPr>
          <p:cNvPr id="4" name="Slide Number Placeholder 3"/>
          <p:cNvSpPr>
            <a:spLocks noGrp="1"/>
          </p:cNvSpPr>
          <p:nvPr>
            <p:ph type="sldNum" sz="quarter" idx="5"/>
          </p:nvPr>
        </p:nvSpPr>
        <p:spPr/>
        <p:txBody>
          <a:bodyPr/>
          <a:lstStyle/>
          <a:p>
            <a:fld id="{89B41790-440E-4027-AAFE-5181A8AEE12F}" type="slidenum">
              <a:rPr lang="en-US" smtClean="0"/>
              <a:t>33</a:t>
            </a:fld>
            <a:endParaRPr lang="en-US"/>
          </a:p>
        </p:txBody>
      </p:sp>
    </p:spTree>
    <p:extLst>
      <p:ext uri="{BB962C8B-B14F-4D97-AF65-F5344CB8AC3E}">
        <p14:creationId xmlns:p14="http://schemas.microsoft.com/office/powerpoint/2010/main" val="427446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some cool pictures as part of the deal!</a:t>
            </a:r>
          </a:p>
          <a:p>
            <a:r>
              <a:rPr lang="en-US" dirty="0"/>
              <a:t>You will be very glad you got these.</a:t>
            </a:r>
          </a:p>
        </p:txBody>
      </p:sp>
      <p:sp>
        <p:nvSpPr>
          <p:cNvPr id="4" name="Slide Number Placeholder 3"/>
          <p:cNvSpPr>
            <a:spLocks noGrp="1"/>
          </p:cNvSpPr>
          <p:nvPr>
            <p:ph type="sldNum" sz="quarter" idx="5"/>
          </p:nvPr>
        </p:nvSpPr>
        <p:spPr/>
        <p:txBody>
          <a:bodyPr/>
          <a:lstStyle/>
          <a:p>
            <a:fld id="{89B41790-440E-4027-AAFE-5181A8AEE12F}" type="slidenum">
              <a:rPr lang="en-US" smtClean="0"/>
              <a:t>34</a:t>
            </a:fld>
            <a:endParaRPr lang="en-US"/>
          </a:p>
        </p:txBody>
      </p:sp>
    </p:spTree>
    <p:extLst>
      <p:ext uri="{BB962C8B-B14F-4D97-AF65-F5344CB8AC3E}">
        <p14:creationId xmlns:p14="http://schemas.microsoft.com/office/powerpoint/2010/main" val="1886890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even got to be one of the presenters for our poster at student scholars day: the effect of different pre-exercise treatments on power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the end of my freshman year, though, I had declared psychology as my major. Like many people, I </a:t>
            </a:r>
            <a:r>
              <a:rPr lang="en-US" dirty="0" err="1"/>
              <a:t>struffled</a:t>
            </a:r>
            <a:r>
              <a:rPr lang="en-US" dirty="0"/>
              <a:t> with determining what major to pick. The best advice I can give for those that are still unsure is to surf the internet, specifically YouTube and podcasts, with the intention of finding a subject or career that fits you. Ted Talks in particular were very helpful for. I found that I was most interested in content that centered around psychology, neuroscience, philosophy of mind, and meditation and psychedelics. In hopes of being one of those people that give a Ted Talk one day, psychology seemed to be the best fit.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35</a:t>
            </a:fld>
            <a:endParaRPr lang="en-US"/>
          </a:p>
        </p:txBody>
      </p:sp>
    </p:spTree>
    <p:extLst>
      <p:ext uri="{BB962C8B-B14F-4D97-AF65-F5344CB8AC3E}">
        <p14:creationId xmlns:p14="http://schemas.microsoft.com/office/powerpoint/2010/main" val="3887965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obtained IRB approval to run the study and I presented the study proposal at the Art and Science of Aging conference</a:t>
            </a:r>
          </a:p>
          <a:p>
            <a:endParaRPr lang="en-US" dirty="0"/>
          </a:p>
          <a:p>
            <a:r>
              <a:rPr lang="en-US" dirty="0"/>
              <a:t>This is me presenting the poster</a:t>
            </a:r>
          </a:p>
        </p:txBody>
      </p:sp>
      <p:sp>
        <p:nvSpPr>
          <p:cNvPr id="4" name="Slide Number Placeholder 3"/>
          <p:cNvSpPr>
            <a:spLocks noGrp="1"/>
          </p:cNvSpPr>
          <p:nvPr>
            <p:ph type="sldNum" sz="quarter" idx="5"/>
          </p:nvPr>
        </p:nvSpPr>
        <p:spPr/>
        <p:txBody>
          <a:bodyPr/>
          <a:lstStyle/>
          <a:p>
            <a:fld id="{89B41790-440E-4027-AAFE-5181A8AEE12F}" type="slidenum">
              <a:rPr lang="en-US" smtClean="0"/>
              <a:t>36</a:t>
            </a:fld>
            <a:endParaRPr lang="en-US"/>
          </a:p>
        </p:txBody>
      </p:sp>
    </p:spTree>
    <p:extLst>
      <p:ext uri="{BB962C8B-B14F-4D97-AF65-F5344CB8AC3E}">
        <p14:creationId xmlns:p14="http://schemas.microsoft.com/office/powerpoint/2010/main" val="1234675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presented this poster at the Midwest Psychological Association Conference</a:t>
            </a:r>
          </a:p>
        </p:txBody>
      </p:sp>
      <p:sp>
        <p:nvSpPr>
          <p:cNvPr id="4" name="Slide Number Placeholder 3"/>
          <p:cNvSpPr>
            <a:spLocks noGrp="1"/>
          </p:cNvSpPr>
          <p:nvPr>
            <p:ph type="sldNum" sz="quarter" idx="5"/>
          </p:nvPr>
        </p:nvSpPr>
        <p:spPr/>
        <p:txBody>
          <a:bodyPr/>
          <a:lstStyle/>
          <a:p>
            <a:fld id="{89B41790-440E-4027-AAFE-5181A8AEE12F}" type="slidenum">
              <a:rPr lang="en-US" smtClean="0"/>
              <a:t>37</a:t>
            </a:fld>
            <a:endParaRPr lang="en-US"/>
          </a:p>
        </p:txBody>
      </p:sp>
    </p:spTree>
    <p:extLst>
      <p:ext uri="{BB962C8B-B14F-4D97-AF65-F5344CB8AC3E}">
        <p14:creationId xmlns:p14="http://schemas.microsoft.com/office/powerpoint/2010/main" val="1637369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graduation, I moved back home and began working at a climbing gym. I planned on taking a gap year before entering a PhD program, so this would serve as my fun job. I also got super into rock climbing in my last semester at Grand Valley, and working at the nearest </a:t>
            </a:r>
            <a:r>
              <a:rPr lang="en-US" b="0" dirty="0"/>
              <a:t>climbing gym (which was 35-40 minutes away from my hours) seemed to be the best way to immerse myself in the sport and solidify it as being a part of my life. </a:t>
            </a:r>
          </a:p>
        </p:txBody>
      </p:sp>
      <p:sp>
        <p:nvSpPr>
          <p:cNvPr id="4" name="Slide Number Placeholder 3"/>
          <p:cNvSpPr>
            <a:spLocks noGrp="1"/>
          </p:cNvSpPr>
          <p:nvPr>
            <p:ph type="sldNum" sz="quarter" idx="5"/>
          </p:nvPr>
        </p:nvSpPr>
        <p:spPr/>
        <p:txBody>
          <a:bodyPr/>
          <a:lstStyle/>
          <a:p>
            <a:fld id="{89B41790-440E-4027-AAFE-5181A8AEE12F}" type="slidenum">
              <a:rPr lang="en-US" smtClean="0"/>
              <a:t>38</a:t>
            </a:fld>
            <a:endParaRPr lang="en-US"/>
          </a:p>
        </p:txBody>
      </p:sp>
    </p:spTree>
    <p:extLst>
      <p:ext uri="{BB962C8B-B14F-4D97-AF65-F5344CB8AC3E}">
        <p14:creationId xmlns:p14="http://schemas.microsoft.com/office/powerpoint/2010/main" val="399684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anyone can read this and have a loose understanding that this is the order of operations in research, it is essential to gain experience and actually go through the motions to have a true understanding of what needs to happen and why. Research is very slow and detail-oriented. There are many problems that can arise at each point in the process – not getting subjects, mistakes in data management and collection, learning new statistical methods, and the preparation of conferences posters and talks. And the paper hasn’t even begun to have been written!</a:t>
            </a:r>
          </a:p>
          <a:p>
            <a:endParaRPr lang="en-US" dirty="0"/>
          </a:p>
          <a:p>
            <a:r>
              <a:rPr lang="en-US" dirty="0"/>
              <a:t>Little tips like writing the methods/procedure as you do it are so important. I cannot imagine not doing that and having to retrace your steps and remember what was done a year or two later. Again, from my experience, the beginning to end of this process usually seems to take 1-2 years – and that is at a breakneck pace (if you are doing it all yourself or with a small lab).</a:t>
            </a:r>
          </a:p>
        </p:txBody>
      </p:sp>
      <p:sp>
        <p:nvSpPr>
          <p:cNvPr id="4" name="Slide Number Placeholder 3"/>
          <p:cNvSpPr>
            <a:spLocks noGrp="1"/>
          </p:cNvSpPr>
          <p:nvPr>
            <p:ph type="sldNum" sz="quarter" idx="5"/>
          </p:nvPr>
        </p:nvSpPr>
        <p:spPr/>
        <p:txBody>
          <a:bodyPr/>
          <a:lstStyle/>
          <a:p>
            <a:fld id="{89B41790-440E-4027-AAFE-5181A8AEE12F}" type="slidenum">
              <a:rPr lang="en-US" smtClean="0"/>
              <a:t>39</a:t>
            </a:fld>
            <a:endParaRPr lang="en-US"/>
          </a:p>
        </p:txBody>
      </p:sp>
    </p:spTree>
    <p:extLst>
      <p:ext uri="{BB962C8B-B14F-4D97-AF65-F5344CB8AC3E}">
        <p14:creationId xmlns:p14="http://schemas.microsoft.com/office/powerpoint/2010/main" val="23540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my first year as a psychology major, I took Perspectives on Aging with Jing Chen. I was very interested in few of the research topics we discussed in class such as the cultivation of wisdom, meditation, and intermittent fasting, so I often stayed after class to talk with Jing about them in further detail. </a:t>
            </a:r>
          </a:p>
          <a:p>
            <a:pPr marL="171450" indent="-171450">
              <a:buFont typeface="Arial" panose="020B0604020202020204" pitchFamily="34" charset="0"/>
              <a:buChar char="•"/>
            </a:pPr>
            <a:r>
              <a:rPr lang="en-US" dirty="0"/>
              <a:t>By the end of the class, she invited me to take PSY 399 or 499 with her and start a research project investigating effects of meditation. For those of you that don’t know, PSY 399 is independent reading and PSY 499 is independent research. Essentially, you can do research in exchange for course credit, which is great because it allows you to gain research experience and mentorship from a professor without time commitment on top of a full class schedule. Jing and I came up with a proposal for a pilot study that would investigate the effect of mindfulness meditation on life satisfaction and self-esteem in older adults. It was my project, but she provided the necessary guidance on the project, which of course substantial as I had no idea what I was doing.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4</a:t>
            </a:fld>
            <a:endParaRPr lang="en-US"/>
          </a:p>
        </p:txBody>
      </p:sp>
    </p:spTree>
    <p:extLst>
      <p:ext uri="{BB962C8B-B14F-4D97-AF65-F5344CB8AC3E}">
        <p14:creationId xmlns:p14="http://schemas.microsoft.com/office/powerpoint/2010/main" val="2498169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40</a:t>
            </a:fld>
            <a:endParaRPr lang="en-US"/>
          </a:p>
        </p:txBody>
      </p:sp>
    </p:spTree>
    <p:extLst>
      <p:ext uri="{BB962C8B-B14F-4D97-AF65-F5344CB8AC3E}">
        <p14:creationId xmlns:p14="http://schemas.microsoft.com/office/powerpoint/2010/main" val="2229512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Learn any type of programming – Python, JavaScript, etc.</a:t>
            </a:r>
          </a:p>
          <a:p>
            <a:r>
              <a:rPr lang="en-US" dirty="0" err="1">
                <a:latin typeface="Times New Roman" panose="02020603050405020304" pitchFamily="18" charset="0"/>
                <a:cs typeface="Times New Roman" panose="02020603050405020304" pitchFamily="18" charset="0"/>
              </a:rPr>
              <a:t>ChatGPT</a:t>
            </a:r>
            <a:r>
              <a:rPr lang="en-US" dirty="0">
                <a:latin typeface="Times New Roman" panose="02020603050405020304" pitchFamily="18" charset="0"/>
                <a:cs typeface="Times New Roman" panose="02020603050405020304" pitchFamily="18" charset="0"/>
              </a:rPr>
              <a:t> may help a lot with materials</a:t>
            </a:r>
          </a:p>
        </p:txBody>
      </p:sp>
      <p:sp>
        <p:nvSpPr>
          <p:cNvPr id="4" name="Slide Number Placeholder 3"/>
          <p:cNvSpPr>
            <a:spLocks noGrp="1"/>
          </p:cNvSpPr>
          <p:nvPr>
            <p:ph type="sldNum" sz="quarter" idx="5"/>
          </p:nvPr>
        </p:nvSpPr>
        <p:spPr/>
        <p:txBody>
          <a:bodyPr/>
          <a:lstStyle/>
          <a:p>
            <a:fld id="{89B41790-440E-4027-AAFE-5181A8AEE12F}" type="slidenum">
              <a:rPr lang="en-US" smtClean="0"/>
              <a:t>41</a:t>
            </a:fld>
            <a:endParaRPr lang="en-US"/>
          </a:p>
        </p:txBody>
      </p:sp>
    </p:spTree>
    <p:extLst>
      <p:ext uri="{BB962C8B-B14F-4D97-AF65-F5344CB8AC3E}">
        <p14:creationId xmlns:p14="http://schemas.microsoft.com/office/powerpoint/2010/main" val="1877535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42</a:t>
            </a:fld>
            <a:endParaRPr lang="en-US"/>
          </a:p>
        </p:txBody>
      </p:sp>
    </p:spTree>
    <p:extLst>
      <p:ext uri="{BB962C8B-B14F-4D97-AF65-F5344CB8AC3E}">
        <p14:creationId xmlns:p14="http://schemas.microsoft.com/office/powerpoint/2010/main" val="2469700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some professor told me that statistic would be a good thing to minor in for graduate school applications.</a:t>
            </a:r>
          </a:p>
          <a:p>
            <a:r>
              <a:rPr lang="en-US" dirty="0"/>
              <a:t>I did not fully understand why until my junior/senior year. Statistics are essential for all forms of research in all disciplines that use quantitative data.</a:t>
            </a:r>
          </a:p>
          <a:p>
            <a:r>
              <a:rPr lang="en-US" dirty="0"/>
              <a:t>There are many programs you can use. I would recommend </a:t>
            </a:r>
            <a:r>
              <a:rPr lang="en-US" dirty="0" err="1"/>
              <a:t>Rstudio</a:t>
            </a:r>
            <a:r>
              <a:rPr lang="en-US" dirty="0"/>
              <a:t>. </a:t>
            </a:r>
          </a:p>
          <a:p>
            <a:r>
              <a:rPr lang="en-US" dirty="0"/>
              <a:t>While the learning curve is higher than a point-and-click software (SPSS, </a:t>
            </a:r>
            <a:r>
              <a:rPr lang="en-US" dirty="0" err="1"/>
              <a:t>Jamovi</a:t>
            </a:r>
            <a:r>
              <a:rPr lang="en-US" dirty="0"/>
              <a:t>, Excel), it is valuable and you will probably have to learn it in grad school.</a:t>
            </a:r>
          </a:p>
          <a:p>
            <a:r>
              <a:rPr lang="en-US" dirty="0"/>
              <a:t>Aside from the statistical analyses, it is also really important to know how to clean and organize datasets. </a:t>
            </a:r>
          </a:p>
          <a:p>
            <a:r>
              <a:rPr lang="en-US" dirty="0"/>
              <a:t>You can only do statistics if the data is structured a certain way, and you need to get it that way or it is not </a:t>
            </a:r>
            <a:r>
              <a:rPr lang="en-US" dirty="0" err="1"/>
              <a:t>gonna</a:t>
            </a:r>
            <a:r>
              <a:rPr lang="en-US" dirty="0"/>
              <a:t> work out.</a:t>
            </a:r>
          </a:p>
        </p:txBody>
      </p:sp>
      <p:sp>
        <p:nvSpPr>
          <p:cNvPr id="4" name="Slide Number Placeholder 3"/>
          <p:cNvSpPr>
            <a:spLocks noGrp="1"/>
          </p:cNvSpPr>
          <p:nvPr>
            <p:ph type="sldNum" sz="quarter" idx="5"/>
          </p:nvPr>
        </p:nvSpPr>
        <p:spPr/>
        <p:txBody>
          <a:bodyPr/>
          <a:lstStyle/>
          <a:p>
            <a:fld id="{89B41790-440E-4027-AAFE-5181A8AEE12F}" type="slidenum">
              <a:rPr lang="en-US" smtClean="0"/>
              <a:t>43</a:t>
            </a:fld>
            <a:endParaRPr lang="en-US"/>
          </a:p>
        </p:txBody>
      </p:sp>
    </p:spTree>
    <p:extLst>
      <p:ext uri="{BB962C8B-B14F-4D97-AF65-F5344CB8AC3E}">
        <p14:creationId xmlns:p14="http://schemas.microsoft.com/office/powerpoint/2010/main" val="1087235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 code I have posted on OSF for most recent submission</a:t>
            </a:r>
          </a:p>
        </p:txBody>
      </p:sp>
      <p:sp>
        <p:nvSpPr>
          <p:cNvPr id="4" name="Slide Number Placeholder 3"/>
          <p:cNvSpPr>
            <a:spLocks noGrp="1"/>
          </p:cNvSpPr>
          <p:nvPr>
            <p:ph type="sldNum" sz="quarter" idx="5"/>
          </p:nvPr>
        </p:nvSpPr>
        <p:spPr/>
        <p:txBody>
          <a:bodyPr/>
          <a:lstStyle/>
          <a:p>
            <a:fld id="{89B41790-440E-4027-AAFE-5181A8AEE12F}" type="slidenum">
              <a:rPr lang="en-US" smtClean="0"/>
              <a:t>44</a:t>
            </a:fld>
            <a:endParaRPr lang="en-US"/>
          </a:p>
        </p:txBody>
      </p:sp>
    </p:spTree>
    <p:extLst>
      <p:ext uri="{BB962C8B-B14F-4D97-AF65-F5344CB8AC3E}">
        <p14:creationId xmlns:p14="http://schemas.microsoft.com/office/powerpoint/2010/main" val="1601124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website made using Distill package in R</a:t>
            </a:r>
          </a:p>
        </p:txBody>
      </p:sp>
      <p:sp>
        <p:nvSpPr>
          <p:cNvPr id="4" name="Slide Number Placeholder 3"/>
          <p:cNvSpPr>
            <a:spLocks noGrp="1"/>
          </p:cNvSpPr>
          <p:nvPr>
            <p:ph type="sldNum" sz="quarter" idx="5"/>
          </p:nvPr>
        </p:nvSpPr>
        <p:spPr/>
        <p:txBody>
          <a:bodyPr/>
          <a:lstStyle/>
          <a:p>
            <a:fld id="{89B41790-440E-4027-AAFE-5181A8AEE12F}" type="slidenum">
              <a:rPr lang="en-US" smtClean="0"/>
              <a:t>45</a:t>
            </a:fld>
            <a:endParaRPr lang="en-US"/>
          </a:p>
        </p:txBody>
      </p:sp>
    </p:spTree>
    <p:extLst>
      <p:ext uri="{BB962C8B-B14F-4D97-AF65-F5344CB8AC3E}">
        <p14:creationId xmlns:p14="http://schemas.microsoft.com/office/powerpoint/2010/main" val="907987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way to showcase recorded presentations and publications – I actually need to update mine to include my publications</a:t>
            </a:r>
          </a:p>
        </p:txBody>
      </p:sp>
      <p:sp>
        <p:nvSpPr>
          <p:cNvPr id="4" name="Slide Number Placeholder 3"/>
          <p:cNvSpPr>
            <a:spLocks noGrp="1"/>
          </p:cNvSpPr>
          <p:nvPr>
            <p:ph type="sldNum" sz="quarter" idx="5"/>
          </p:nvPr>
        </p:nvSpPr>
        <p:spPr/>
        <p:txBody>
          <a:bodyPr/>
          <a:lstStyle/>
          <a:p>
            <a:fld id="{89B41790-440E-4027-AAFE-5181A8AEE12F}" type="slidenum">
              <a:rPr lang="en-US" smtClean="0"/>
              <a:t>46</a:t>
            </a:fld>
            <a:endParaRPr lang="en-US"/>
          </a:p>
        </p:txBody>
      </p:sp>
    </p:spTree>
    <p:extLst>
      <p:ext uri="{BB962C8B-B14F-4D97-AF65-F5344CB8AC3E}">
        <p14:creationId xmlns:p14="http://schemas.microsoft.com/office/powerpoint/2010/main" val="2683083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47</a:t>
            </a:fld>
            <a:endParaRPr lang="en-US"/>
          </a:p>
        </p:txBody>
      </p:sp>
    </p:spTree>
    <p:extLst>
      <p:ext uri="{BB962C8B-B14F-4D97-AF65-F5344CB8AC3E}">
        <p14:creationId xmlns:p14="http://schemas.microsoft.com/office/powerpoint/2010/main" val="6610276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Conference presentations are the first step of disseminating research findings. </a:t>
            </a:r>
          </a:p>
          <a:p>
            <a:r>
              <a:rPr lang="en-US" dirty="0"/>
              <a:t>They are like a prelude to a paper that may or not be written.</a:t>
            </a:r>
          </a:p>
          <a:p>
            <a:r>
              <a:rPr lang="en-US" dirty="0"/>
              <a:t>Conference submissions start with an abstract, and the presentation itself can be either a poster or oral.</a:t>
            </a:r>
          </a:p>
          <a:p>
            <a:r>
              <a:rPr lang="en-US" dirty="0"/>
              <a:t>Oral is more coveted – there are 10x as many posters as oral presentation, but of course they take more work.</a:t>
            </a:r>
          </a:p>
        </p:txBody>
      </p:sp>
      <p:sp>
        <p:nvSpPr>
          <p:cNvPr id="4" name="Slide Number Placeholder 3"/>
          <p:cNvSpPr>
            <a:spLocks noGrp="1"/>
          </p:cNvSpPr>
          <p:nvPr>
            <p:ph type="sldNum" sz="quarter" idx="5"/>
          </p:nvPr>
        </p:nvSpPr>
        <p:spPr/>
        <p:txBody>
          <a:bodyPr/>
          <a:lstStyle/>
          <a:p>
            <a:fld id="{89B41790-440E-4027-AAFE-5181A8AEE12F}" type="slidenum">
              <a:rPr lang="en-US" smtClean="0"/>
              <a:t>48</a:t>
            </a:fld>
            <a:endParaRPr lang="en-US"/>
          </a:p>
        </p:txBody>
      </p:sp>
    </p:spTree>
    <p:extLst>
      <p:ext uri="{BB962C8B-B14F-4D97-AF65-F5344CB8AC3E}">
        <p14:creationId xmlns:p14="http://schemas.microsoft.com/office/powerpoint/2010/main" val="444308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Often think piece of writing could not be improved upon, then professor tears it apart – and this cycle repeats about 5 times.</a:t>
            </a:r>
          </a:p>
          <a:p>
            <a:r>
              <a:rPr lang="en-US" dirty="0">
                <a:latin typeface="Times New Roman" panose="02020603050405020304" pitchFamily="18" charset="0"/>
                <a:cs typeface="Times New Roman" panose="02020603050405020304" pitchFamily="18" charset="0"/>
              </a:rPr>
              <a:t>Before this, I had always felt like a pretty good writer as a student. Technical/academic writing just takes a lot of practice and must be perfectly accurate, concise, and simple.</a:t>
            </a:r>
          </a:p>
          <a:p>
            <a:r>
              <a:rPr lang="en-US" dirty="0">
                <a:latin typeface="Times New Roman" panose="02020603050405020304" pitchFamily="18" charset="0"/>
                <a:cs typeface="Times New Roman" panose="02020603050405020304" pitchFamily="18" charset="0"/>
              </a:rPr>
              <a:t>Imagine writing a research paper for class but it has to be 100% perfect, and you will probably think it is close to being done 5 times before you get a halfway decent draft.</a:t>
            </a:r>
          </a:p>
          <a:p>
            <a:r>
              <a:rPr lang="en-US" dirty="0">
                <a:latin typeface="Times New Roman" panose="02020603050405020304" pitchFamily="18" charset="0"/>
                <a:cs typeface="Times New Roman" panose="02020603050405020304" pitchFamily="18" charset="0"/>
              </a:rPr>
              <a:t>Always looking for feedback from peers and other lab members.</a:t>
            </a:r>
          </a:p>
        </p:txBody>
      </p:sp>
      <p:sp>
        <p:nvSpPr>
          <p:cNvPr id="4" name="Slide Number Placeholder 3"/>
          <p:cNvSpPr>
            <a:spLocks noGrp="1"/>
          </p:cNvSpPr>
          <p:nvPr>
            <p:ph type="sldNum" sz="quarter" idx="5"/>
          </p:nvPr>
        </p:nvSpPr>
        <p:spPr/>
        <p:txBody>
          <a:bodyPr/>
          <a:lstStyle/>
          <a:p>
            <a:fld id="{89B41790-440E-4027-AAFE-5181A8AEE12F}" type="slidenum">
              <a:rPr lang="en-US" smtClean="0"/>
              <a:t>49</a:t>
            </a:fld>
            <a:endParaRPr lang="en-US"/>
          </a:p>
        </p:txBody>
      </p:sp>
    </p:spTree>
    <p:extLst>
      <p:ext uri="{BB962C8B-B14F-4D97-AF65-F5344CB8AC3E}">
        <p14:creationId xmlns:p14="http://schemas.microsoft.com/office/powerpoint/2010/main" val="271712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gave a 5-minute presentation on the study proposal at the </a:t>
            </a:r>
            <a:r>
              <a:rPr lang="en-US" dirty="0">
                <a:latin typeface="Times New Roman" panose="02020603050405020304" pitchFamily="18" charset="0"/>
                <a:cs typeface="Times New Roman" panose="02020603050405020304" pitchFamily="18" charset="0"/>
              </a:rPr>
              <a:t>Art and Science of Aging Conference</a:t>
            </a:r>
            <a:endParaRPr lang="en-US" dirty="0"/>
          </a:p>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5</a:t>
            </a:fld>
            <a:endParaRPr lang="en-US"/>
          </a:p>
        </p:txBody>
      </p:sp>
    </p:spTree>
    <p:extLst>
      <p:ext uri="{BB962C8B-B14F-4D97-AF65-F5344CB8AC3E}">
        <p14:creationId xmlns:p14="http://schemas.microsoft.com/office/powerpoint/2010/main" val="181297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 secret that a bachelors in psychology is not enough to get you an exclusive job</a:t>
            </a:r>
          </a:p>
          <a:p>
            <a:r>
              <a:rPr lang="en-US" dirty="0"/>
              <a:t>That is not to say you can’t be successful or make a lot of money without higher education – many sales, marketing and HR roles do very well</a:t>
            </a:r>
          </a:p>
          <a:p>
            <a:r>
              <a:rPr lang="en-US" dirty="0"/>
              <a:t>However, you do not have to have a bachelors in psychology to enter those fields</a:t>
            </a:r>
          </a:p>
          <a:p>
            <a:r>
              <a:rPr lang="en-US" dirty="0"/>
              <a:t>To “stay in psychology”, the usual path is to go for a masters or a PhD, but which one is right for you?</a:t>
            </a:r>
          </a:p>
          <a:p>
            <a:r>
              <a:rPr lang="en-US" dirty="0"/>
              <a:t>First consideration is how long are you willing to go for school? A PhD takes longer – however, it is fully funded</a:t>
            </a:r>
          </a:p>
          <a:p>
            <a:r>
              <a:rPr lang="en-US" dirty="0"/>
              <a:t>Second consideration is what are your career goals. Pretty simple from here – if you want a job quickly, get a masters.</a:t>
            </a:r>
          </a:p>
          <a:p>
            <a:r>
              <a:rPr lang="en-US" dirty="0"/>
              <a:t>Internships are the way to go since work experience is king. Companies are looking to see that you can apply the skills you’ve gained in a job.</a:t>
            </a:r>
          </a:p>
          <a:p>
            <a:r>
              <a:rPr lang="en-US" dirty="0"/>
              <a:t>If the goal is research, go for a PhD. Academic research experience is king here. To do so, you must work with faculty who will also provide invaluable mentorship.</a:t>
            </a:r>
          </a:p>
          <a:p>
            <a:r>
              <a:rPr lang="en-US" dirty="0"/>
              <a:t>I cannot overstate how important their mentorship and perspective is. They are an academic and you will be training to become an academic.</a:t>
            </a:r>
          </a:p>
          <a:p>
            <a:r>
              <a:rPr lang="en-US" dirty="0"/>
              <a:t>If you are looking for a job go to the career center. If you are looking to further your education and be trained as a researcher go to your professors.</a:t>
            </a:r>
          </a:p>
        </p:txBody>
      </p:sp>
      <p:sp>
        <p:nvSpPr>
          <p:cNvPr id="4" name="Slide Number Placeholder 3"/>
          <p:cNvSpPr>
            <a:spLocks noGrp="1"/>
          </p:cNvSpPr>
          <p:nvPr>
            <p:ph type="sldNum" sz="quarter" idx="5"/>
          </p:nvPr>
        </p:nvSpPr>
        <p:spPr/>
        <p:txBody>
          <a:bodyPr/>
          <a:lstStyle/>
          <a:p>
            <a:fld id="{89B41790-440E-4027-AAFE-5181A8AEE12F}" type="slidenum">
              <a:rPr lang="en-US" smtClean="0"/>
              <a:t>50</a:t>
            </a:fld>
            <a:endParaRPr lang="en-US"/>
          </a:p>
        </p:txBody>
      </p:sp>
    </p:spTree>
    <p:extLst>
      <p:ext uri="{BB962C8B-B14F-4D97-AF65-F5344CB8AC3E}">
        <p14:creationId xmlns:p14="http://schemas.microsoft.com/office/powerpoint/2010/main" val="1471301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51</a:t>
            </a:fld>
            <a:endParaRPr lang="en-US"/>
          </a:p>
        </p:txBody>
      </p:sp>
    </p:spTree>
    <p:extLst>
      <p:ext uri="{BB962C8B-B14F-4D97-AF65-F5344CB8AC3E}">
        <p14:creationId xmlns:p14="http://schemas.microsoft.com/office/powerpoint/2010/main" val="42854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Unfortunately, this study ended with the pandemic in March. Still, I the experience of creating a study proposal, getting IRB approval, and presenting it at a conference was extremely valuable.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Later on, Jing and I would start analyzing data she had collected and begin writing a manuscript that investigated </a:t>
            </a:r>
            <a:r>
              <a:rPr lang="en-US" sz="1200" dirty="0">
                <a:latin typeface="Times New Roman" panose="02020603050405020304" pitchFamily="18" charset="0"/>
                <a:cs typeface="Times New Roman" panose="02020603050405020304" pitchFamily="18" charset="0"/>
                <a:sym typeface="Wingdings" pitchFamily="2" charset="2"/>
              </a:rPr>
              <a:t>effectiveness of a course design with a service-learning project on reducing ageism in students.</a:t>
            </a:r>
          </a:p>
          <a:p>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6</a:t>
            </a:fld>
            <a:endParaRPr lang="en-US"/>
          </a:p>
        </p:txBody>
      </p:sp>
    </p:spTree>
    <p:extLst>
      <p:ext uri="{BB962C8B-B14F-4D97-AF65-F5344CB8AC3E}">
        <p14:creationId xmlns:p14="http://schemas.microsoft.com/office/powerpoint/2010/main" val="1402890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start of my junior year, I felt that I had </a:t>
            </a:r>
            <a:r>
              <a:rPr lang="en-US" dirty="0" err="1"/>
              <a:t>kinda</a:t>
            </a:r>
            <a:r>
              <a:rPr lang="en-US" dirty="0"/>
              <a:t> figured out how to succeed in college and study efficiently. So, I reached out to Todd Williams, one of the faculty advisors for Psi Chi, and inquired if there was anything I could do help out on the Psi Chi student board. He invited me to the next meeting, and afterwards I talked with him about my growing interest in cognitive psychology research. He recommended that I reach out to Professor Michael Wolfe about his research regarding beliefs and our awareness of them. He sent me his Ted Talk and his most recent article, and encouraged me to send Mike an email. So, I watched the talk, read the paper, and sent an email. I made sure to include a couple questions about the research study to show that I had actually read and understood it. Soon after, we met and discussed the article and their research, and he sent me a couple more articles to me so I could get up to speed on the research area. One of my most memorable moments from my research experience was opening up one of these attachments for a paper Mike sent only to find McNamara and Magliano (2009), an 89 page extremely dense book chapter. I could not believe it. I am sure many of you can relate to this, but I had to put 100% effort and focus into reading a 30-page article. 89 pages was so daunting, but I got it done and am better for it! </a:t>
            </a:r>
          </a:p>
        </p:txBody>
      </p:sp>
      <p:sp>
        <p:nvSpPr>
          <p:cNvPr id="4" name="Slide Number Placeholder 3"/>
          <p:cNvSpPr>
            <a:spLocks noGrp="1"/>
          </p:cNvSpPr>
          <p:nvPr>
            <p:ph type="sldNum" sz="quarter" idx="5"/>
          </p:nvPr>
        </p:nvSpPr>
        <p:spPr/>
        <p:txBody>
          <a:bodyPr/>
          <a:lstStyle/>
          <a:p>
            <a:fld id="{89B41790-440E-4027-AAFE-5181A8AEE12F}" type="slidenum">
              <a:rPr lang="en-US" smtClean="0"/>
              <a:t>7</a:t>
            </a:fld>
            <a:endParaRPr lang="en-US"/>
          </a:p>
        </p:txBody>
      </p:sp>
    </p:spTree>
    <p:extLst>
      <p:ext uri="{BB962C8B-B14F-4D97-AF65-F5344CB8AC3E}">
        <p14:creationId xmlns:p14="http://schemas.microsoft.com/office/powerpoint/2010/main" val="2977091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sym typeface="Wingdings" pitchFamily="2" charset="2"/>
              </a:rPr>
              <a:t>I also gave a virtual presentation at Students Scholars Day 2021 for that project Jing and I had been working on. As you can see, it is literally the same background as this presentation. Nice bonus about giving presentations is that you at least have a format to work with for later presentations.</a:t>
            </a:r>
            <a:endParaRPr lang="en-US" dirty="0"/>
          </a:p>
        </p:txBody>
      </p:sp>
      <p:sp>
        <p:nvSpPr>
          <p:cNvPr id="4" name="Slide Number Placeholder 3"/>
          <p:cNvSpPr>
            <a:spLocks noGrp="1"/>
          </p:cNvSpPr>
          <p:nvPr>
            <p:ph type="sldNum" sz="quarter" idx="5"/>
          </p:nvPr>
        </p:nvSpPr>
        <p:spPr/>
        <p:txBody>
          <a:bodyPr/>
          <a:lstStyle/>
          <a:p>
            <a:fld id="{89B41790-440E-4027-AAFE-5181A8AEE12F}" type="slidenum">
              <a:rPr lang="en-US" smtClean="0"/>
              <a:t>8</a:t>
            </a:fld>
            <a:endParaRPr lang="en-US"/>
          </a:p>
        </p:txBody>
      </p:sp>
    </p:spTree>
    <p:extLst>
      <p:ext uri="{BB962C8B-B14F-4D97-AF65-F5344CB8AC3E}">
        <p14:creationId xmlns:p14="http://schemas.microsoft.com/office/powerpoint/2010/main" val="403191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a month or two after we started working together, Mike asked me if I wanted to apply for the Student Summer Scholars research program. Quick overview of what that is: if your application is accepted, CUSE gives you a $5000 stipend to work on research for 30 hours per week during the summer. Since most of us do research on a volunteer basis already, this is a fantastic deal and looks great on grad school applications too. There are also professional development activities like writing workshops that are part of the program and at the end you write a final research paper and present your findings at the Student Summer Scholars showcase. The whole thing is structured to simulate the research process, with the final paper being a submission of an actual manuscript to an academic journal and the showcase being like an academic conference, similar to SSD. One of the most important aspects of being a part of S3, though, is that you solidify your relationship with your mentor and have the opportunity to meaningfully contribute to their research. The research experience is great, but the mentorship a professor can provide for graduate school applications and beyond is priceless. </a:t>
            </a:r>
          </a:p>
        </p:txBody>
      </p:sp>
      <p:sp>
        <p:nvSpPr>
          <p:cNvPr id="4" name="Slide Number Placeholder 3"/>
          <p:cNvSpPr>
            <a:spLocks noGrp="1"/>
          </p:cNvSpPr>
          <p:nvPr>
            <p:ph type="sldNum" sz="quarter" idx="5"/>
          </p:nvPr>
        </p:nvSpPr>
        <p:spPr/>
        <p:txBody>
          <a:bodyPr/>
          <a:lstStyle/>
          <a:p>
            <a:fld id="{89B41790-440E-4027-AAFE-5181A8AEE12F}" type="slidenum">
              <a:rPr lang="en-US" smtClean="0"/>
              <a:t>9</a:t>
            </a:fld>
            <a:endParaRPr lang="en-US"/>
          </a:p>
        </p:txBody>
      </p:sp>
    </p:spTree>
    <p:extLst>
      <p:ext uri="{BB962C8B-B14F-4D97-AF65-F5344CB8AC3E}">
        <p14:creationId xmlns:p14="http://schemas.microsoft.com/office/powerpoint/2010/main" val="1933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A426-00AC-3A40-54AF-7BAF20C95D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6ADCC4-7B77-F0CC-4611-D001F18EF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1592E8-D6A7-30ED-436E-DCCDF0B4503C}"/>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5" name="Footer Placeholder 4">
            <a:extLst>
              <a:ext uri="{FF2B5EF4-FFF2-40B4-BE49-F238E27FC236}">
                <a16:creationId xmlns:a16="http://schemas.microsoft.com/office/drawing/2014/main" id="{25F5E695-0B66-6F81-372B-475B2AAE5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CDE22-512C-01F8-8EA3-4708ECF1BBA7}"/>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2939314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3A74-D76C-50D6-F3C0-977FCF726E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14A9C-B3AA-1ECF-ED97-42F5AA69E1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206BAE-F5A1-B77A-F6A0-16C39FCFBEF2}"/>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5" name="Footer Placeholder 4">
            <a:extLst>
              <a:ext uri="{FF2B5EF4-FFF2-40B4-BE49-F238E27FC236}">
                <a16:creationId xmlns:a16="http://schemas.microsoft.com/office/drawing/2014/main" id="{4E3D37C2-7C36-901F-65BF-2558D1DE1B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D672C-629A-7FE4-7F36-34CD0ED9E4E1}"/>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61995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7349E4-4400-25BC-F4D4-B8DD9FBD05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C62D84-5D3D-49E8-A350-C1968384C0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F2681-C9D9-9EE0-8968-8803602F0A2E}"/>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5" name="Footer Placeholder 4">
            <a:extLst>
              <a:ext uri="{FF2B5EF4-FFF2-40B4-BE49-F238E27FC236}">
                <a16:creationId xmlns:a16="http://schemas.microsoft.com/office/drawing/2014/main" id="{7714BFA5-DF12-CB2B-AB82-F984F76A8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EA2D7-4508-D71D-11E7-D0E6F2E39B96}"/>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2565419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B697-192F-5DC7-C5A4-C6E423996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5DF90-584F-B5EA-81AA-0AE7AD64BF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D757C-09CE-6F23-0DE2-790A4384DC08}"/>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5" name="Footer Placeholder 4">
            <a:extLst>
              <a:ext uri="{FF2B5EF4-FFF2-40B4-BE49-F238E27FC236}">
                <a16:creationId xmlns:a16="http://schemas.microsoft.com/office/drawing/2014/main" id="{4698AE4B-F9FC-ED79-E04D-DF6435ACF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55912-FDA0-2DD3-C83A-FFA40ADD5E53}"/>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1557022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33E4-D333-5302-BDAB-D84ADFC5CB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6D4D51-C7BE-C2E5-0F59-3DE7FDFF5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2CDCC8-E699-4CA6-4A91-9CFEDD24737D}"/>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5" name="Footer Placeholder 4">
            <a:extLst>
              <a:ext uri="{FF2B5EF4-FFF2-40B4-BE49-F238E27FC236}">
                <a16:creationId xmlns:a16="http://schemas.microsoft.com/office/drawing/2014/main" id="{6C08C7D5-D792-2195-E10C-03F955D58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ECC80-E58B-54B1-F5A4-484809A4F50C}"/>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9970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5987-A335-30A4-28DE-E303A125E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7D90BD-D66D-060F-2AA5-8B82D47484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AEB7C0-9A8B-6D06-D8BC-91325C7549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DD1C6E-6572-D8A3-ED9D-63923C049DB8}"/>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6" name="Footer Placeholder 5">
            <a:extLst>
              <a:ext uri="{FF2B5EF4-FFF2-40B4-BE49-F238E27FC236}">
                <a16:creationId xmlns:a16="http://schemas.microsoft.com/office/drawing/2014/main" id="{E0973829-A759-9D76-574B-7CF102509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F62E2D-A762-5B1F-09BA-6FFF18A77B28}"/>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2052347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29DAB-FFB0-2175-96D6-9785FA254A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5CDEF3-CD4F-3CE3-31DA-4B160682C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CD5AA2-FD9D-EF19-A38A-7B25DE9F3C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635715-23EA-DE42-6030-347B2CE00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02F0BA-27B6-A6CB-7F02-0DE65D98E4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529C8-0913-18D1-8B71-944821FD9AA9}"/>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8" name="Footer Placeholder 7">
            <a:extLst>
              <a:ext uri="{FF2B5EF4-FFF2-40B4-BE49-F238E27FC236}">
                <a16:creationId xmlns:a16="http://schemas.microsoft.com/office/drawing/2014/main" id="{599558FF-3077-66E2-5B6D-C0BC2E288C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518A1-E9DA-F868-B05F-55B7105BCD58}"/>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926041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DCB1-9F91-89AC-D591-A5ED3CAE3D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B77A10-F98E-1150-8D3D-3F9CFBB2CB65}"/>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4" name="Footer Placeholder 3">
            <a:extLst>
              <a:ext uri="{FF2B5EF4-FFF2-40B4-BE49-F238E27FC236}">
                <a16:creationId xmlns:a16="http://schemas.microsoft.com/office/drawing/2014/main" id="{F857805A-5344-116E-6DBA-3B55AC1BC1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DD5D10-91F7-2AAC-F42A-1D5FE7CDF4F6}"/>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178647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C34D2-DC27-F420-02DD-F7D8A4A909FC}"/>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3" name="Footer Placeholder 2">
            <a:extLst>
              <a:ext uri="{FF2B5EF4-FFF2-40B4-BE49-F238E27FC236}">
                <a16:creationId xmlns:a16="http://schemas.microsoft.com/office/drawing/2014/main" id="{3113F546-5DB6-2497-2FF2-4D2F1FE68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4D44A-B6BF-B459-6777-9826F3075AE2}"/>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123906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6F3B-2E5F-7FFD-8F4B-2D68237E4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3E0A11-1BA8-36E7-182A-BC3F78FFE6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EB8F62-357F-2BC7-F3A1-41EFD50833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DAD46-6018-232C-AB9C-CA15EC0C64F1}"/>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6" name="Footer Placeholder 5">
            <a:extLst>
              <a:ext uri="{FF2B5EF4-FFF2-40B4-BE49-F238E27FC236}">
                <a16:creationId xmlns:a16="http://schemas.microsoft.com/office/drawing/2014/main" id="{D19F2833-FEC8-BA95-B1AA-13BD2498FF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BAB87-66A3-B40D-C0FA-99DA8E06CC48}"/>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3254157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0B308-155B-356D-2709-22473465E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451833-7230-A43D-826B-00F0B01CA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1283A3-2114-6BC1-268C-37B82F70A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EE1005-F530-3C21-548F-9AC444A5A26B}"/>
              </a:ext>
            </a:extLst>
          </p:cNvPr>
          <p:cNvSpPr>
            <a:spLocks noGrp="1"/>
          </p:cNvSpPr>
          <p:nvPr>
            <p:ph type="dt" sz="half" idx="10"/>
          </p:nvPr>
        </p:nvSpPr>
        <p:spPr/>
        <p:txBody>
          <a:bodyPr/>
          <a:lstStyle/>
          <a:p>
            <a:fld id="{7901B1FF-7B97-F042-8A7E-5C0DA88DEFD1}" type="datetimeFigureOut">
              <a:rPr lang="en-US" smtClean="0"/>
              <a:t>4/10/23</a:t>
            </a:fld>
            <a:endParaRPr lang="en-US"/>
          </a:p>
        </p:txBody>
      </p:sp>
      <p:sp>
        <p:nvSpPr>
          <p:cNvPr id="6" name="Footer Placeholder 5">
            <a:extLst>
              <a:ext uri="{FF2B5EF4-FFF2-40B4-BE49-F238E27FC236}">
                <a16:creationId xmlns:a16="http://schemas.microsoft.com/office/drawing/2014/main" id="{961710CD-F32D-6E16-9B3F-8E6795849C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703134-4206-0083-F37E-E661FF16B1A2}"/>
              </a:ext>
            </a:extLst>
          </p:cNvPr>
          <p:cNvSpPr>
            <a:spLocks noGrp="1"/>
          </p:cNvSpPr>
          <p:nvPr>
            <p:ph type="sldNum" sz="quarter" idx="12"/>
          </p:nvPr>
        </p:nvSpPr>
        <p:spPr/>
        <p:txBody>
          <a:bodyPr/>
          <a:lstStyle/>
          <a:p>
            <a:fld id="{D4212BE8-8B6C-D449-AC73-189216F9BE62}" type="slidenum">
              <a:rPr lang="en-US" smtClean="0"/>
              <a:t>‹#›</a:t>
            </a:fld>
            <a:endParaRPr lang="en-US"/>
          </a:p>
        </p:txBody>
      </p:sp>
    </p:spTree>
    <p:extLst>
      <p:ext uri="{BB962C8B-B14F-4D97-AF65-F5344CB8AC3E}">
        <p14:creationId xmlns:p14="http://schemas.microsoft.com/office/powerpoint/2010/main" val="511401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2E3B80-6AC3-BFEB-6791-9F8973C4D9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27D2C8-7B9F-42BC-5567-10A3CE31B0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5DC56-DB9D-0465-2B7D-A3A1D5DEC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1B1FF-7B97-F042-8A7E-5C0DA88DEFD1}" type="datetimeFigureOut">
              <a:rPr lang="en-US" smtClean="0"/>
              <a:t>4/10/23</a:t>
            </a:fld>
            <a:endParaRPr lang="en-US"/>
          </a:p>
        </p:txBody>
      </p:sp>
      <p:sp>
        <p:nvSpPr>
          <p:cNvPr id="5" name="Footer Placeholder 4">
            <a:extLst>
              <a:ext uri="{FF2B5EF4-FFF2-40B4-BE49-F238E27FC236}">
                <a16:creationId xmlns:a16="http://schemas.microsoft.com/office/drawing/2014/main" id="{79F83FDA-E785-9FFF-E6D2-71FEF42AE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5532FF-799B-D84E-FEC2-CC0745274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12BE8-8B6C-D449-AC73-189216F9BE62}" type="slidenum">
              <a:rPr lang="en-US" smtClean="0"/>
              <a:t>‹#›</a:t>
            </a:fld>
            <a:endParaRPr lang="en-US"/>
          </a:p>
        </p:txBody>
      </p:sp>
    </p:spTree>
    <p:extLst>
      <p:ext uri="{BB962C8B-B14F-4D97-AF65-F5344CB8AC3E}">
        <p14:creationId xmlns:p14="http://schemas.microsoft.com/office/powerpoint/2010/main" val="169566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BE9E49-4811-4DAB-8BD2-E781C3BA4903}"/>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B534CE9-093D-4AEC-BDE1-12199C14747A}"/>
              </a:ext>
            </a:extLst>
          </p:cNvPr>
          <p:cNvSpPr>
            <a:spLocks noGrp="1"/>
          </p:cNvSpPr>
          <p:nvPr>
            <p:ph type="ctrTitle"/>
          </p:nvPr>
        </p:nvSpPr>
        <p:spPr/>
        <p:txBody>
          <a:bodyPr>
            <a:normAutofit/>
          </a:bodyPr>
          <a:lstStyle/>
          <a:p>
            <a:pPr marL="0" marR="0" algn="ctr">
              <a:spcBef>
                <a:spcPts val="0"/>
              </a:spcBef>
              <a:spcAft>
                <a:spcPts val="0"/>
              </a:spcAft>
            </a:pPr>
            <a:r>
              <a:rPr lang="en-US" sz="4800" dirty="0">
                <a:effectLst/>
                <a:latin typeface="Times New Roman" panose="02020603050405020304" pitchFamily="18" charset="0"/>
                <a:ea typeface="Calibri" panose="020F0502020204030204" pitchFamily="34" charset="0"/>
                <a:cs typeface="Times New Roman" panose="02020603050405020304" pitchFamily="18" charset="0"/>
              </a:rPr>
              <a:t>Research, Student Scholarship and Beyond: My Academic Journey</a:t>
            </a:r>
          </a:p>
        </p:txBody>
      </p:sp>
      <p:sp>
        <p:nvSpPr>
          <p:cNvPr id="3" name="Subtitle 2">
            <a:extLst>
              <a:ext uri="{FF2B5EF4-FFF2-40B4-BE49-F238E27FC236}">
                <a16:creationId xmlns:a16="http://schemas.microsoft.com/office/drawing/2014/main" id="{3631F0C4-D563-4E0A-A3FF-77B8026CD57E}"/>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Liam Hart</a:t>
            </a:r>
          </a:p>
          <a:p>
            <a:r>
              <a:rPr lang="en-US" dirty="0">
                <a:latin typeface="Times New Roman" panose="02020603050405020304" pitchFamily="18" charset="0"/>
                <a:cs typeface="Times New Roman" panose="02020603050405020304" pitchFamily="18" charset="0"/>
              </a:rPr>
              <a:t>Department of Psychology</a:t>
            </a:r>
          </a:p>
          <a:p>
            <a:r>
              <a:rPr lang="en-US" dirty="0">
                <a:latin typeface="Times New Roman" panose="02020603050405020304" pitchFamily="18" charset="0"/>
                <a:cs typeface="Times New Roman" panose="02020603050405020304" pitchFamily="18" charset="0"/>
              </a:rPr>
              <a:t>Grand Valley State University</a:t>
            </a:r>
          </a:p>
        </p:txBody>
      </p:sp>
    </p:spTree>
    <p:extLst>
      <p:ext uri="{BB962C8B-B14F-4D97-AF65-F5344CB8AC3E}">
        <p14:creationId xmlns:p14="http://schemas.microsoft.com/office/powerpoint/2010/main" val="3824300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Senior</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a:xfrm>
            <a:off x="838201" y="1825625"/>
            <a:ext cx="5017476" cy="4351338"/>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Honors Senior Project</a:t>
            </a:r>
          </a:p>
          <a:p>
            <a:pPr lvl="1">
              <a:spcBef>
                <a:spcPts val="1000"/>
              </a:spcBef>
              <a:defRPr/>
            </a:pPr>
            <a:r>
              <a:rPr lang="en-US" dirty="0">
                <a:latin typeface="Times New Roman" panose="02020603050405020304" pitchFamily="18" charset="0"/>
                <a:cs typeface="Times New Roman" panose="02020603050405020304" pitchFamily="18" charset="0"/>
              </a:rPr>
              <a:t>Podcast discussing research on psychedelic substances</a:t>
            </a:r>
          </a:p>
          <a:p>
            <a:pPr lvl="1">
              <a:spcBef>
                <a:spcPts val="1000"/>
              </a:spcBef>
              <a:defRPr/>
            </a:pPr>
            <a:r>
              <a:rPr lang="en-US" dirty="0">
                <a:latin typeface="Times New Roman" panose="02020603050405020304" pitchFamily="18" charset="0"/>
                <a:cs typeface="Times New Roman" panose="02020603050405020304" pitchFamily="18" charset="0"/>
              </a:rPr>
              <a:t>Enabled by research experience</a:t>
            </a:r>
          </a:p>
          <a:p>
            <a:pPr>
              <a:defRPr/>
            </a:pPr>
            <a:r>
              <a:rPr lang="en-US" dirty="0">
                <a:latin typeface="Times New Roman" panose="02020603050405020304" pitchFamily="18" charset="0"/>
                <a:cs typeface="Times New Roman" panose="02020603050405020304" pitchFamily="18" charset="0"/>
              </a:rPr>
              <a:t>Continued psychology research</a:t>
            </a:r>
          </a:p>
        </p:txBody>
      </p:sp>
      <p:pic>
        <p:nvPicPr>
          <p:cNvPr id="10" name="Picture 9">
            <a:extLst>
              <a:ext uri="{FF2B5EF4-FFF2-40B4-BE49-F238E27FC236}">
                <a16:creationId xmlns:a16="http://schemas.microsoft.com/office/drawing/2014/main" id="{EDAC5456-A87C-BEC6-5066-8FBA497F6AC5}"/>
              </a:ext>
            </a:extLst>
          </p:cNvPr>
          <p:cNvPicPr>
            <a:picLocks noChangeAspect="1"/>
          </p:cNvPicPr>
          <p:nvPr/>
        </p:nvPicPr>
        <p:blipFill rotWithShape="1">
          <a:blip r:embed="rId4"/>
          <a:srcRect l="1658" r="1842"/>
          <a:stretch/>
        </p:blipFill>
        <p:spPr>
          <a:xfrm>
            <a:off x="5855677" y="397872"/>
            <a:ext cx="6132862" cy="6062254"/>
          </a:xfrm>
          <a:prstGeom prst="rect">
            <a:avLst/>
          </a:prstGeom>
        </p:spPr>
      </p:pic>
    </p:spTree>
    <p:extLst>
      <p:ext uri="{BB962C8B-B14F-4D97-AF65-F5344CB8AC3E}">
        <p14:creationId xmlns:p14="http://schemas.microsoft.com/office/powerpoint/2010/main" val="2881769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Gap Year(s)</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a:defRPr/>
            </a:pPr>
            <a:r>
              <a:rPr lang="en-US" sz="2400" dirty="0">
                <a:latin typeface="Times New Roman" panose="02020603050405020304" pitchFamily="18" charset="0"/>
                <a:cs typeface="Times New Roman" panose="02020603050405020304" pitchFamily="18" charset="0"/>
              </a:rPr>
              <a:t>Worked at Planet Rock Climbing Gym 					</a:t>
            </a:r>
            <a:r>
              <a:rPr lang="en-US" sz="1800" i="1" dirty="0">
                <a:latin typeface="Times New Roman" panose="02020603050405020304" pitchFamily="18" charset="0"/>
                <a:cs typeface="Times New Roman" panose="02020603050405020304" pitchFamily="18" charset="0"/>
              </a:rPr>
              <a:t>Jan 2022</a:t>
            </a:r>
            <a:endParaRPr lang="en-US" sz="1800" b="1" i="1" dirty="0">
              <a:latin typeface="Times New Roman" panose="02020603050405020304" pitchFamily="18" charset="0"/>
              <a:cs typeface="Times New Roman" panose="02020603050405020304" pitchFamily="18" charset="0"/>
            </a:endParaRPr>
          </a:p>
          <a:p>
            <a:pPr>
              <a:defRPr/>
            </a:pPr>
            <a:r>
              <a:rPr lang="en-US" sz="2400" b="1" dirty="0">
                <a:latin typeface="Times New Roman" panose="02020603050405020304" pitchFamily="18" charset="0"/>
                <a:cs typeface="Times New Roman" panose="02020603050405020304" pitchFamily="18" charset="0"/>
              </a:rPr>
              <a:t>Poster presentation </a:t>
            </a:r>
            <a:r>
              <a:rPr lang="en-US" sz="2400" dirty="0">
                <a:latin typeface="Times New Roman" panose="02020603050405020304" pitchFamily="18" charset="0"/>
                <a:cs typeface="Times New Roman" panose="02020603050405020304" pitchFamily="18" charset="0"/>
              </a:rPr>
              <a:t>at Midwest Psychological Association 		</a:t>
            </a:r>
            <a:r>
              <a:rPr lang="en-US" sz="1800" i="1" dirty="0">
                <a:latin typeface="Times New Roman" panose="02020603050405020304" pitchFamily="18" charset="0"/>
                <a:cs typeface="Times New Roman" panose="02020603050405020304" pitchFamily="18" charset="0"/>
              </a:rPr>
              <a:t>Apr 2022</a:t>
            </a:r>
            <a:endParaRPr lang="en-US" sz="2400" i="1" dirty="0">
              <a:latin typeface="Times New Roman" panose="02020603050405020304" pitchFamily="18" charset="0"/>
              <a:cs typeface="Times New Roman" panose="02020603050405020304" pitchFamily="18" charset="0"/>
            </a:endParaRPr>
          </a:p>
          <a:p>
            <a:pPr>
              <a:defRPr/>
            </a:pPr>
            <a:r>
              <a:rPr lang="en-US" sz="2400" b="1" dirty="0">
                <a:latin typeface="Times New Roman" panose="02020603050405020304" pitchFamily="18" charset="0"/>
                <a:cs typeface="Times New Roman" panose="02020603050405020304" pitchFamily="18" charset="0"/>
              </a:rPr>
              <a:t>Oral presentation </a:t>
            </a:r>
            <a:r>
              <a:rPr lang="en-US" sz="2400" dirty="0">
                <a:latin typeface="Times New Roman" panose="02020603050405020304" pitchFamily="18" charset="0"/>
                <a:cs typeface="Times New Roman" panose="02020603050405020304" pitchFamily="18" charset="0"/>
              </a:rPr>
              <a:t>at Society for Text and Discourse 			</a:t>
            </a:r>
            <a:r>
              <a:rPr lang="en-US" sz="1800" i="1" dirty="0">
                <a:latin typeface="Times New Roman" panose="02020603050405020304" pitchFamily="18" charset="0"/>
                <a:cs typeface="Times New Roman" panose="02020603050405020304" pitchFamily="18" charset="0"/>
              </a:rPr>
              <a:t>Jul 2022</a:t>
            </a:r>
          </a:p>
          <a:p>
            <a:pPr>
              <a:defRPr/>
            </a:pPr>
            <a:r>
              <a:rPr lang="en-US" sz="2400" b="1" dirty="0">
                <a:latin typeface="Times New Roman" panose="02020603050405020304" pitchFamily="18" charset="0"/>
                <a:cs typeface="Times New Roman" panose="02020603050405020304" pitchFamily="18" charset="0"/>
              </a:rPr>
              <a:t>First authorship </a:t>
            </a:r>
            <a:r>
              <a:rPr lang="en-US" sz="2400" dirty="0">
                <a:latin typeface="Times New Roman" panose="02020603050405020304" pitchFamily="18" charset="0"/>
                <a:cs typeface="Times New Roman" panose="02020603050405020304" pitchFamily="18" charset="0"/>
              </a:rPr>
              <a:t>on manuscript published in Educational Gerontology 	</a:t>
            </a:r>
            <a:r>
              <a:rPr lang="en-US" sz="1800" i="1" dirty="0">
                <a:latin typeface="Times New Roman" panose="02020603050405020304" pitchFamily="18" charset="0"/>
                <a:cs typeface="Times New Roman" panose="02020603050405020304" pitchFamily="18" charset="0"/>
              </a:rPr>
              <a:t>Jan 2023</a:t>
            </a:r>
          </a:p>
          <a:p>
            <a:pPr>
              <a:defRPr/>
            </a:pPr>
            <a:r>
              <a:rPr lang="en-US" sz="2400" b="1" dirty="0">
                <a:latin typeface="Times New Roman" panose="02020603050405020304" pitchFamily="18" charset="0"/>
                <a:cs typeface="Times New Roman" panose="02020603050405020304" pitchFamily="18" charset="0"/>
              </a:rPr>
              <a:t>Author </a:t>
            </a:r>
            <a:r>
              <a:rPr lang="en-US" sz="2400" dirty="0">
                <a:latin typeface="Times New Roman" panose="02020603050405020304" pitchFamily="18" charset="0"/>
                <a:cs typeface="Times New Roman" panose="02020603050405020304" pitchFamily="18" charset="0"/>
              </a:rPr>
              <a:t>on manuscript submitted to Acta </a:t>
            </a:r>
            <a:r>
              <a:rPr lang="en-US" sz="2400" dirty="0" err="1">
                <a:latin typeface="Times New Roman" panose="02020603050405020304" pitchFamily="18" charset="0"/>
                <a:cs typeface="Times New Roman" panose="02020603050405020304" pitchFamily="18" charset="0"/>
              </a:rPr>
              <a:t>Psychologica</a:t>
            </a:r>
            <a:r>
              <a:rPr lang="en-US" sz="24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Feb 2023</a:t>
            </a:r>
          </a:p>
          <a:p>
            <a:pPr>
              <a:defRPr/>
            </a:pPr>
            <a:r>
              <a:rPr lang="en-US" sz="2400" b="1" dirty="0">
                <a:latin typeface="Times New Roman" panose="02020603050405020304" pitchFamily="18" charset="0"/>
                <a:cs typeface="Times New Roman" panose="02020603050405020304" pitchFamily="18" charset="0"/>
              </a:rPr>
              <a:t>First authorship </a:t>
            </a:r>
            <a:r>
              <a:rPr lang="en-US" sz="2400" dirty="0">
                <a:latin typeface="Times New Roman" panose="02020603050405020304" pitchFamily="18" charset="0"/>
                <a:cs typeface="Times New Roman" panose="02020603050405020304" pitchFamily="18" charset="0"/>
              </a:rPr>
              <a:t>on manuscript submitted to Instructional Science 	</a:t>
            </a:r>
            <a:r>
              <a:rPr lang="en-US" sz="1800" i="1" dirty="0">
                <a:latin typeface="Times New Roman" panose="02020603050405020304" pitchFamily="18" charset="0"/>
                <a:cs typeface="Times New Roman" panose="02020603050405020304" pitchFamily="18" charset="0"/>
              </a:rPr>
              <a:t>Apr 2023</a:t>
            </a:r>
          </a:p>
          <a:p>
            <a:pPr>
              <a:defRPr/>
            </a:pPr>
            <a:r>
              <a:rPr lang="en-US" sz="2400" dirty="0">
                <a:latin typeface="Times New Roman" panose="02020603050405020304" pitchFamily="18" charset="0"/>
                <a:cs typeface="Times New Roman" panose="02020603050405020304" pitchFamily="18" charset="0"/>
              </a:rPr>
              <a:t>Starting as research project coordinator at Henry Ford Health 		</a:t>
            </a:r>
            <a:r>
              <a:rPr lang="en-US" sz="1800" i="1" dirty="0">
                <a:latin typeface="Times New Roman" panose="02020603050405020304" pitchFamily="18" charset="0"/>
                <a:cs typeface="Times New Roman" panose="02020603050405020304" pitchFamily="18" charset="0"/>
              </a:rPr>
              <a:t>Apr 2023</a:t>
            </a:r>
          </a:p>
          <a:p>
            <a:pPr>
              <a:defRPr/>
            </a:pPr>
            <a:r>
              <a:rPr lang="en-US" sz="2400" dirty="0">
                <a:latin typeface="Times New Roman" panose="02020603050405020304" pitchFamily="18" charset="0"/>
                <a:cs typeface="Times New Roman" panose="02020603050405020304" pitchFamily="18" charset="0"/>
              </a:rPr>
              <a:t>Applying to Human Factors Psychology PhD Programs			</a:t>
            </a:r>
            <a:r>
              <a:rPr lang="en-US" sz="1800" i="1" dirty="0">
                <a:latin typeface="Times New Roman" panose="02020603050405020304" pitchFamily="18" charset="0"/>
                <a:cs typeface="Times New Roman" panose="02020603050405020304" pitchFamily="18" charset="0"/>
              </a:rPr>
              <a:t>Dec 2023</a:t>
            </a:r>
            <a:endParaRPr lang="en-US" sz="3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80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a:xfrm>
            <a:off x="838200" y="365125"/>
            <a:ext cx="2926976" cy="1325563"/>
          </a:xfrm>
        </p:spPr>
        <p:txBody>
          <a:bodyPr/>
          <a:lstStyle/>
          <a:p>
            <a:r>
              <a:rPr lang="en-US" dirty="0">
                <a:latin typeface="Times New Roman" panose="02020603050405020304" pitchFamily="18" charset="0"/>
                <a:cs typeface="Times New Roman" panose="02020603050405020304" pitchFamily="18" charset="0"/>
              </a:rPr>
              <a:t>MPA</a:t>
            </a:r>
          </a:p>
        </p:txBody>
      </p:sp>
      <p:pic>
        <p:nvPicPr>
          <p:cNvPr id="6" name="Content Placeholder 5" descr="A person giving a presentation&#10;&#10;Description automatically generated with medium confidence">
            <a:extLst>
              <a:ext uri="{FF2B5EF4-FFF2-40B4-BE49-F238E27FC236}">
                <a16:creationId xmlns:a16="http://schemas.microsoft.com/office/drawing/2014/main" id="{E81F9DB7-6150-FF98-6F5B-0B3FCDF21A92}"/>
              </a:ext>
            </a:extLst>
          </p:cNvPr>
          <p:cNvPicPr>
            <a:picLocks noGrp="1" noChangeAspect="1"/>
          </p:cNvPicPr>
          <p:nvPr>
            <p:ph idx="1"/>
          </p:nvPr>
        </p:nvPicPr>
        <p:blipFill>
          <a:blip r:embed="rId4"/>
          <a:stretch>
            <a:fillRect/>
          </a:stretch>
        </p:blipFill>
        <p:spPr>
          <a:xfrm>
            <a:off x="3351585" y="171146"/>
            <a:ext cx="8687610" cy="6515708"/>
          </a:xfrm>
          <a:prstGeom prst="rect">
            <a:avLst/>
          </a:prstGeom>
        </p:spPr>
      </p:pic>
    </p:spTree>
    <p:extLst>
      <p:ext uri="{BB962C8B-B14F-4D97-AF65-F5344CB8AC3E}">
        <p14:creationId xmlns:p14="http://schemas.microsoft.com/office/powerpoint/2010/main" val="1966284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a:xfrm>
            <a:off x="838200" y="365125"/>
            <a:ext cx="6853518" cy="1325563"/>
          </a:xfrm>
        </p:spPr>
        <p:txBody>
          <a:bodyPr/>
          <a:lstStyle/>
          <a:p>
            <a:r>
              <a:rPr lang="en-US" dirty="0">
                <a:latin typeface="Times New Roman" panose="02020603050405020304" pitchFamily="18" charset="0"/>
                <a:cs typeface="Times New Roman" panose="02020603050405020304" pitchFamily="18" charset="0"/>
              </a:rPr>
              <a:t>Society for Text &amp; Discourse</a:t>
            </a:r>
          </a:p>
        </p:txBody>
      </p:sp>
      <p:pic>
        <p:nvPicPr>
          <p:cNvPr id="7" name="Content Placeholder 6" descr="Graphical user interface, text, application, chat or text message&#10;&#10;Description automatically generated">
            <a:extLst>
              <a:ext uri="{FF2B5EF4-FFF2-40B4-BE49-F238E27FC236}">
                <a16:creationId xmlns:a16="http://schemas.microsoft.com/office/drawing/2014/main" id="{FCBEB3A6-740F-FE1C-7799-5342EBE52355}"/>
              </a:ext>
            </a:extLst>
          </p:cNvPr>
          <p:cNvPicPr>
            <a:picLocks noGrp="1" noChangeAspect="1"/>
          </p:cNvPicPr>
          <p:nvPr>
            <p:ph idx="1"/>
          </p:nvPr>
        </p:nvPicPr>
        <p:blipFill>
          <a:blip r:embed="rId4"/>
          <a:stretch>
            <a:fillRect/>
          </a:stretch>
        </p:blipFill>
        <p:spPr>
          <a:xfrm>
            <a:off x="2754732" y="1690688"/>
            <a:ext cx="6682535" cy="5021729"/>
          </a:xfrm>
          <a:prstGeom prst="rect">
            <a:avLst/>
          </a:prstGeom>
        </p:spPr>
      </p:pic>
    </p:spTree>
    <p:extLst>
      <p:ext uri="{BB962C8B-B14F-4D97-AF65-F5344CB8AC3E}">
        <p14:creationId xmlns:p14="http://schemas.microsoft.com/office/powerpoint/2010/main" val="2368980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First authorship</a:t>
            </a:r>
          </a:p>
        </p:txBody>
      </p:sp>
      <p:pic>
        <p:nvPicPr>
          <p:cNvPr id="7" name="Content Placeholder 6" descr="Graphical user interface, text, application&#10;&#10;Description automatically generated">
            <a:extLst>
              <a:ext uri="{FF2B5EF4-FFF2-40B4-BE49-F238E27FC236}">
                <a16:creationId xmlns:a16="http://schemas.microsoft.com/office/drawing/2014/main" id="{AF8DAFAE-FD60-0AD9-8C88-D475634C1F8F}"/>
              </a:ext>
            </a:extLst>
          </p:cNvPr>
          <p:cNvPicPr>
            <a:picLocks noGrp="1" noChangeAspect="1"/>
          </p:cNvPicPr>
          <p:nvPr>
            <p:ph idx="1"/>
          </p:nvPr>
        </p:nvPicPr>
        <p:blipFill>
          <a:blip r:embed="rId4"/>
          <a:stretch>
            <a:fillRect/>
          </a:stretch>
        </p:blipFill>
        <p:spPr>
          <a:xfrm>
            <a:off x="990600" y="1636900"/>
            <a:ext cx="10363200" cy="4996349"/>
          </a:xfrm>
          <a:prstGeom prst="rect">
            <a:avLst/>
          </a:prstGeom>
        </p:spPr>
      </p:pic>
    </p:spTree>
    <p:extLst>
      <p:ext uri="{BB962C8B-B14F-4D97-AF65-F5344CB8AC3E}">
        <p14:creationId xmlns:p14="http://schemas.microsoft.com/office/powerpoint/2010/main" val="3472032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Research Project Coordinator</a:t>
            </a:r>
          </a:p>
        </p:txBody>
      </p:sp>
      <p:pic>
        <p:nvPicPr>
          <p:cNvPr id="9" name="Content Placeholder 8" descr="Henry Ford Health System changes name and logo in brand ...">
            <a:extLst>
              <a:ext uri="{FF2B5EF4-FFF2-40B4-BE49-F238E27FC236}">
                <a16:creationId xmlns:a16="http://schemas.microsoft.com/office/drawing/2014/main" id="{B5FDE0A0-AA20-08B6-ED57-77E87AACA82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296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a:xfrm>
            <a:off x="0" y="2158716"/>
            <a:ext cx="12192000" cy="2540568"/>
          </a:xfrm>
        </p:spPr>
        <p:txBody>
          <a:bodyPr>
            <a:normAutofit/>
          </a:bodyPr>
          <a:lstStyle/>
          <a:p>
            <a:pPr algn="ctr"/>
            <a:r>
              <a:rPr lang="en-US" sz="9600" dirty="0">
                <a:latin typeface="Times New Roman" panose="02020603050405020304" pitchFamily="18" charset="0"/>
                <a:cs typeface="Times New Roman" panose="02020603050405020304" pitchFamily="18" charset="0"/>
              </a:rPr>
              <a:t>Key Takeaways</a:t>
            </a:r>
          </a:p>
        </p:txBody>
      </p:sp>
    </p:spTree>
    <p:extLst>
      <p:ext uri="{BB962C8B-B14F-4D97-AF65-F5344CB8AC3E}">
        <p14:creationId xmlns:p14="http://schemas.microsoft.com/office/powerpoint/2010/main" val="3469896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Watch Talk, Read Paper, Indicate Interest</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a:defRPr/>
            </a:pPr>
            <a:r>
              <a:rPr lang="en-US" dirty="0">
                <a:latin typeface="Times New Roman" panose="02020603050405020304" pitchFamily="18" charset="0"/>
                <a:cs typeface="Times New Roman" panose="02020603050405020304" pitchFamily="18" charset="0"/>
              </a:rPr>
              <a:t>Want to join a research lab?</a:t>
            </a:r>
          </a:p>
          <a:p>
            <a:pPr lvl="1">
              <a:defRPr/>
            </a:pPr>
            <a:r>
              <a:rPr lang="en-US" dirty="0">
                <a:latin typeface="Times New Roman" panose="02020603050405020304" pitchFamily="18" charset="0"/>
                <a:cs typeface="Times New Roman" panose="02020603050405020304" pitchFamily="18" charset="0"/>
              </a:rPr>
              <a:t>It is on YOU to show your worth</a:t>
            </a:r>
          </a:p>
          <a:p>
            <a:pPr>
              <a:defRPr/>
            </a:pPr>
            <a:r>
              <a:rPr lang="en-US" dirty="0">
                <a:latin typeface="Times New Roman" panose="02020603050405020304" pitchFamily="18" charset="0"/>
                <a:cs typeface="Times New Roman" panose="02020603050405020304" pitchFamily="18" charset="0"/>
              </a:rPr>
              <a:t>GVSU is not ivy league</a:t>
            </a:r>
          </a:p>
          <a:p>
            <a:pPr lvl="1">
              <a:defRPr/>
            </a:pPr>
            <a:r>
              <a:rPr lang="en-US" dirty="0">
                <a:latin typeface="Times New Roman" panose="02020603050405020304" pitchFamily="18" charset="0"/>
                <a:cs typeface="Times New Roman" panose="02020603050405020304" pitchFamily="18" charset="0"/>
              </a:rPr>
              <a:t>Opportunities to take a larger role in research</a:t>
            </a:r>
          </a:p>
          <a:p>
            <a:pPr lvl="1">
              <a:defRPr/>
            </a:pPr>
            <a:r>
              <a:rPr lang="en-US" dirty="0">
                <a:latin typeface="Times New Roman" panose="02020603050405020304" pitchFamily="18" charset="0"/>
                <a:cs typeface="Times New Roman" panose="02020603050405020304" pitchFamily="18" charset="0"/>
              </a:rPr>
              <a:t>Network with faculty</a:t>
            </a:r>
          </a:p>
          <a:p>
            <a:pPr>
              <a:defRPr/>
            </a:pPr>
            <a:r>
              <a:rPr lang="en-US" dirty="0">
                <a:latin typeface="Times New Roman" panose="02020603050405020304" pitchFamily="18" charset="0"/>
                <a:cs typeface="Times New Roman" panose="02020603050405020304" pitchFamily="18" charset="0"/>
              </a:rPr>
              <a:t>First authorship</a:t>
            </a:r>
          </a:p>
          <a:p>
            <a:pPr lvl="1">
              <a:defRPr/>
            </a:pPr>
            <a:r>
              <a:rPr lang="en-US" dirty="0">
                <a:latin typeface="Times New Roman" panose="02020603050405020304" pitchFamily="18" charset="0"/>
                <a:cs typeface="Times New Roman" panose="02020603050405020304" pitchFamily="18" charset="0"/>
              </a:rPr>
              <a:t>Single best thing you can have on PhD application</a:t>
            </a:r>
          </a:p>
          <a:p>
            <a:pPr lvl="1">
              <a:defRPr/>
            </a:pPr>
            <a:r>
              <a:rPr lang="en-US" dirty="0">
                <a:latin typeface="Times New Roman" panose="02020603050405020304" pitchFamily="18" charset="0"/>
                <a:cs typeface="Times New Roman" panose="02020603050405020304" pitchFamily="18" charset="0"/>
              </a:rPr>
              <a:t>Work hard on one project for a long time (~2 years)</a:t>
            </a:r>
          </a:p>
          <a:p>
            <a:pPr lvl="1">
              <a:defRP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74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Statistics are Important</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a:xfrm>
            <a:off x="838199" y="1825625"/>
            <a:ext cx="6930209" cy="4351338"/>
          </a:xfrm>
        </p:spPr>
        <p:txBody>
          <a:bodyPr>
            <a:normAutofit/>
          </a:bodyPr>
          <a:lstStyle/>
          <a:p>
            <a:pPr>
              <a:defRPr/>
            </a:pPr>
            <a:r>
              <a:rPr lang="en-US" dirty="0">
                <a:latin typeface="Times New Roman" panose="02020603050405020304" pitchFamily="18" charset="0"/>
                <a:cs typeface="Times New Roman" panose="02020603050405020304" pitchFamily="18" charset="0"/>
              </a:rPr>
              <a:t>Essential part of research (in any discipline)</a:t>
            </a:r>
          </a:p>
          <a:p>
            <a:pPr>
              <a:defRPr/>
            </a:pPr>
            <a:r>
              <a:rPr lang="en-US" dirty="0">
                <a:latin typeface="Times New Roman" panose="02020603050405020304" pitchFamily="18" charset="0"/>
                <a:cs typeface="Times New Roman" panose="02020603050405020304" pitchFamily="18" charset="0"/>
              </a:rPr>
              <a:t>Statistical computing and programming</a:t>
            </a:r>
          </a:p>
          <a:p>
            <a:pPr lvl="1">
              <a:defRPr/>
            </a:pPr>
            <a:r>
              <a:rPr lang="en-US" dirty="0">
                <a:latin typeface="Times New Roman" panose="02020603050405020304" pitchFamily="18" charset="0"/>
                <a:cs typeface="Times New Roman" panose="02020603050405020304" pitchFamily="18" charset="0"/>
              </a:rPr>
              <a:t>SPSS, </a:t>
            </a:r>
            <a:r>
              <a:rPr lang="en-US" dirty="0" err="1">
                <a:latin typeface="Times New Roman" panose="02020603050405020304" pitchFamily="18" charset="0"/>
                <a:cs typeface="Times New Roman" panose="02020603050405020304" pitchFamily="18" charset="0"/>
              </a:rPr>
              <a:t>Jamovi</a:t>
            </a:r>
            <a:r>
              <a:rPr lang="en-US" dirty="0">
                <a:latin typeface="Times New Roman" panose="02020603050405020304" pitchFamily="18" charset="0"/>
                <a:cs typeface="Times New Roman" panose="02020603050405020304" pitchFamily="18" charset="0"/>
              </a:rPr>
              <a:t>, R</a:t>
            </a:r>
          </a:p>
          <a:p>
            <a:pPr>
              <a:defRPr/>
            </a:pPr>
            <a:r>
              <a:rPr lang="en-US" dirty="0">
                <a:latin typeface="Times New Roman" panose="02020603050405020304" pitchFamily="18" charset="0"/>
                <a:cs typeface="Times New Roman" panose="02020603050405020304" pitchFamily="18" charset="0"/>
              </a:rPr>
              <a:t>Recommended classes</a:t>
            </a:r>
          </a:p>
          <a:p>
            <a:pPr lvl="1">
              <a:defRPr/>
            </a:pPr>
            <a:r>
              <a:rPr lang="en-US" dirty="0">
                <a:latin typeface="Times New Roman" panose="02020603050405020304" pitchFamily="18" charset="0"/>
                <a:cs typeface="Times New Roman" panose="02020603050405020304" pitchFamily="18" charset="0"/>
              </a:rPr>
              <a:t>Computing and Graphics with R (STA 418)</a:t>
            </a:r>
          </a:p>
          <a:p>
            <a:pPr lvl="1">
              <a:defRPr/>
            </a:pPr>
            <a:r>
              <a:rPr lang="en-US" dirty="0">
                <a:latin typeface="Times New Roman" panose="02020603050405020304" pitchFamily="18" charset="0"/>
                <a:cs typeface="Times New Roman" panose="02020603050405020304" pitchFamily="18" charset="0"/>
              </a:rPr>
              <a:t>Multivariate Data Analysis (STA 426)</a:t>
            </a:r>
          </a:p>
          <a:p>
            <a:pPr lvl="1">
              <a:defRPr/>
            </a:pPr>
            <a:r>
              <a:rPr lang="en-US" dirty="0">
                <a:latin typeface="Times New Roman" panose="02020603050405020304" pitchFamily="18" charset="0"/>
                <a:cs typeface="Times New Roman" panose="02020603050405020304" pitchFamily="18" charset="0"/>
              </a:rPr>
              <a:t>Applied Regression Analysis (STA 321)</a:t>
            </a:r>
          </a:p>
        </p:txBody>
      </p:sp>
      <p:pic>
        <p:nvPicPr>
          <p:cNvPr id="6" name="Picture 5" descr="Table&#10;&#10;Description automatically generated">
            <a:extLst>
              <a:ext uri="{FF2B5EF4-FFF2-40B4-BE49-F238E27FC236}">
                <a16:creationId xmlns:a16="http://schemas.microsoft.com/office/drawing/2014/main" id="{41072AAE-553A-1D8E-1239-67951F9BFD30}"/>
              </a:ext>
            </a:extLst>
          </p:cNvPr>
          <p:cNvPicPr>
            <a:picLocks noChangeAspect="1"/>
          </p:cNvPicPr>
          <p:nvPr/>
        </p:nvPicPr>
        <p:blipFill>
          <a:blip r:embed="rId4"/>
          <a:stretch>
            <a:fillRect/>
          </a:stretch>
        </p:blipFill>
        <p:spPr>
          <a:xfrm>
            <a:off x="7768409" y="910408"/>
            <a:ext cx="4135948" cy="2700746"/>
          </a:xfrm>
          <a:prstGeom prst="rect">
            <a:avLst/>
          </a:prstGeom>
        </p:spPr>
      </p:pic>
      <p:pic>
        <p:nvPicPr>
          <p:cNvPr id="7" name="Picture 6" descr="Chart&#10;&#10;Description automatically generated">
            <a:extLst>
              <a:ext uri="{FF2B5EF4-FFF2-40B4-BE49-F238E27FC236}">
                <a16:creationId xmlns:a16="http://schemas.microsoft.com/office/drawing/2014/main" id="{C8B2E799-7CC6-080D-53D4-1E4EDED2F4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342" t="8698" r="9401" b="6390"/>
          <a:stretch/>
        </p:blipFill>
        <p:spPr bwMode="auto">
          <a:xfrm>
            <a:off x="8549303" y="3884204"/>
            <a:ext cx="3355054" cy="27007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0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Struggling is Learning</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a:xfrm>
            <a:off x="838200" y="1825625"/>
            <a:ext cx="10515600" cy="4351338"/>
          </a:xfrm>
        </p:spPr>
        <p:txBody>
          <a:bodyPr>
            <a:normAutofit/>
          </a:bodyPr>
          <a:lstStyle/>
          <a:p>
            <a:pPr>
              <a:defRPr/>
            </a:pPr>
            <a:r>
              <a:rPr lang="en-US" dirty="0">
                <a:latin typeface="Times New Roman" panose="02020603050405020304" pitchFamily="18" charset="0"/>
                <a:cs typeface="Times New Roman" panose="02020603050405020304" pitchFamily="18" charset="0"/>
              </a:rPr>
              <a:t>Try hard!</a:t>
            </a:r>
          </a:p>
          <a:p>
            <a:pPr>
              <a:defRPr/>
            </a:pPr>
            <a:r>
              <a:rPr lang="en-US" dirty="0">
                <a:latin typeface="Times New Roman" panose="02020603050405020304" pitchFamily="18" charset="0"/>
                <a:cs typeface="Times New Roman" panose="02020603050405020304" pitchFamily="18" charset="0"/>
              </a:rPr>
              <a:t>Academic writing</a:t>
            </a:r>
          </a:p>
          <a:p>
            <a:pPr lvl="1">
              <a:defRPr/>
            </a:pPr>
            <a:r>
              <a:rPr lang="en-US" dirty="0">
                <a:latin typeface="Times New Roman" panose="02020603050405020304" pitchFamily="18" charset="0"/>
                <a:cs typeface="Times New Roman" panose="02020603050405020304" pitchFamily="18" charset="0"/>
              </a:rPr>
              <a:t>Revise, rewrite, persevere</a:t>
            </a:r>
          </a:p>
          <a:p>
            <a:pPr>
              <a:defRPr/>
            </a:pPr>
            <a:r>
              <a:rPr lang="en-US" dirty="0">
                <a:latin typeface="Times New Roman" panose="02020603050405020304" pitchFamily="18" charset="0"/>
                <a:cs typeface="Times New Roman" panose="02020603050405020304" pitchFamily="18" charset="0"/>
              </a:rPr>
              <a:t>Reading research articles</a:t>
            </a:r>
          </a:p>
          <a:p>
            <a:pPr lvl="1">
              <a:defRPr/>
            </a:pPr>
            <a:r>
              <a:rPr lang="en-US" dirty="0">
                <a:latin typeface="Times New Roman" panose="02020603050405020304" pitchFamily="18" charset="0"/>
                <a:cs typeface="Times New Roman" panose="02020603050405020304" pitchFamily="18" charset="0"/>
              </a:rPr>
              <a:t>Every section is important</a:t>
            </a:r>
          </a:p>
          <a:p>
            <a:pPr>
              <a:defRPr/>
            </a:pPr>
            <a:r>
              <a:rPr lang="en-US" dirty="0">
                <a:latin typeface="Times New Roman" panose="02020603050405020304" pitchFamily="18" charset="0"/>
                <a:cs typeface="Times New Roman" panose="02020603050405020304" pitchFamily="18" charset="0"/>
              </a:rPr>
              <a:t>Statistics</a:t>
            </a:r>
          </a:p>
          <a:p>
            <a:pPr lvl="1">
              <a:defRPr/>
            </a:pPr>
            <a:r>
              <a:rPr lang="en-US" dirty="0">
                <a:latin typeface="Times New Roman" panose="02020603050405020304" pitchFamily="18" charset="0"/>
                <a:cs typeface="Times New Roman" panose="02020603050405020304" pitchFamily="18" charset="0"/>
              </a:rPr>
              <a:t>I dropped STA 418 and had to take it again in the summer</a:t>
            </a:r>
            <a:endParaRPr lang="en-US" sz="1400" dirty="0">
              <a:latin typeface="Times New Roman" panose="02020603050405020304" pitchFamily="18" charset="0"/>
              <a:cs typeface="Times New Roman" panose="02020603050405020304" pitchFamily="18" charset="0"/>
            </a:endParaRPr>
          </a:p>
          <a:p>
            <a:pPr>
              <a:defRP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635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is Research Experience Important?</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marL="0" indent="0">
              <a:buNone/>
            </a:pPr>
            <a:r>
              <a:rPr lang="en-US" b="1" u="sng" dirty="0">
                <a:latin typeface="Times New Roman" panose="02020603050405020304" pitchFamily="18" charset="0"/>
                <a:cs typeface="Times New Roman" panose="02020603050405020304" pitchFamily="18" charset="0"/>
              </a:rPr>
              <a:t>Master’s</a:t>
            </a:r>
            <a:r>
              <a:rPr lang="en-US" u="sng" dirty="0">
                <a:latin typeface="Times New Roman" panose="02020603050405020304" pitchFamily="18" charset="0"/>
                <a:cs typeface="Times New Roman" panose="02020603050405020304" pitchFamily="18" charset="0"/>
              </a:rPr>
              <a:t>: unfunded, 2-3 years</a:t>
            </a:r>
          </a:p>
          <a:p>
            <a:r>
              <a:rPr lang="en-US" dirty="0">
                <a:latin typeface="Times New Roman" panose="02020603050405020304" pitchFamily="18" charset="0"/>
                <a:cs typeface="Times New Roman" panose="02020603050405020304" pitchFamily="18" charset="0"/>
              </a:rPr>
              <a:t>Goal: psychology </a:t>
            </a:r>
            <a:r>
              <a:rPr lang="en-US" b="1" dirty="0">
                <a:latin typeface="Times New Roman" panose="02020603050405020304" pitchFamily="18" charset="0"/>
                <a:cs typeface="Times New Roman" panose="02020603050405020304" pitchFamily="18" charset="0"/>
              </a:rPr>
              <a:t>professional</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Work experience is more important than research experience</a:t>
            </a:r>
          </a:p>
          <a:p>
            <a:pPr lvl="1"/>
            <a:r>
              <a:rPr lang="en-US" dirty="0">
                <a:latin typeface="Times New Roman" panose="02020603050405020304" pitchFamily="18" charset="0"/>
                <a:cs typeface="Times New Roman" panose="02020603050405020304" pitchFamily="18" charset="0"/>
              </a:rPr>
              <a:t>Get an internship (Psychology Practicum: PSY 490)</a:t>
            </a:r>
          </a:p>
          <a:p>
            <a:pPr marL="0" indent="0">
              <a:buNone/>
            </a:pPr>
            <a:r>
              <a:rPr lang="en-US" b="1" u="sng" dirty="0">
                <a:latin typeface="Times New Roman" panose="02020603050405020304" pitchFamily="18" charset="0"/>
                <a:cs typeface="Times New Roman" panose="02020603050405020304" pitchFamily="18" charset="0"/>
              </a:rPr>
              <a:t>PhD</a:t>
            </a:r>
            <a:r>
              <a:rPr lang="en-US" u="sng" dirty="0">
                <a:latin typeface="Times New Roman" panose="02020603050405020304" pitchFamily="18" charset="0"/>
                <a:cs typeface="Times New Roman" panose="02020603050405020304" pitchFamily="18" charset="0"/>
              </a:rPr>
              <a:t>: funded, 4-6 years</a:t>
            </a:r>
          </a:p>
          <a:p>
            <a:r>
              <a:rPr lang="en-US" dirty="0">
                <a:latin typeface="Times New Roman" panose="02020603050405020304" pitchFamily="18" charset="0"/>
                <a:cs typeface="Times New Roman" panose="02020603050405020304" pitchFamily="18" charset="0"/>
              </a:rPr>
              <a:t>Goal: psychology </a:t>
            </a:r>
            <a:r>
              <a:rPr lang="en-US" b="1" dirty="0">
                <a:latin typeface="Times New Roman" panose="02020603050405020304" pitchFamily="18" charset="0"/>
                <a:cs typeface="Times New Roman" panose="02020603050405020304" pitchFamily="18" charset="0"/>
              </a:rPr>
              <a:t>researcher</a:t>
            </a:r>
          </a:p>
          <a:p>
            <a:pPr lvl="1"/>
            <a:r>
              <a:rPr lang="en-US" dirty="0">
                <a:latin typeface="Times New Roman" panose="02020603050405020304" pitchFamily="18" charset="0"/>
                <a:cs typeface="Times New Roman" panose="02020603050405020304" pitchFamily="18" charset="0"/>
              </a:rPr>
              <a:t>Research experience is extremely important</a:t>
            </a:r>
          </a:p>
          <a:p>
            <a:pPr lvl="1"/>
            <a:r>
              <a:rPr lang="en-US" dirty="0">
                <a:latin typeface="Times New Roman" panose="02020603050405020304" pitchFamily="18" charset="0"/>
                <a:cs typeface="Times New Roman" panose="02020603050405020304" pitchFamily="18" charset="0"/>
              </a:rPr>
              <a:t>Mentorship from faculty is invaluable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31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Narrowing Interests</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a:defRPr/>
            </a:pPr>
            <a:r>
              <a:rPr lang="en-US" dirty="0">
                <a:latin typeface="Times New Roman" panose="02020603050405020304" pitchFamily="18" charset="0"/>
                <a:cs typeface="Times New Roman" panose="02020603050405020304" pitchFamily="18" charset="0"/>
              </a:rPr>
              <a:t>Which subfield of psychology are you interested in?</a:t>
            </a:r>
          </a:p>
          <a:p>
            <a:pPr lvl="1">
              <a:defRPr/>
            </a:pPr>
            <a:r>
              <a:rPr lang="en-US" dirty="0">
                <a:latin typeface="Times New Roman" panose="02020603050405020304" pitchFamily="18" charset="0"/>
                <a:cs typeface="Times New Roman" panose="02020603050405020304" pitchFamily="18" charset="0"/>
              </a:rPr>
              <a:t>Clinical</a:t>
            </a:r>
          </a:p>
          <a:p>
            <a:pPr lvl="1">
              <a:defRPr/>
            </a:pPr>
            <a:r>
              <a:rPr lang="en-US" dirty="0">
                <a:latin typeface="Times New Roman" panose="02020603050405020304" pitchFamily="18" charset="0"/>
                <a:cs typeface="Times New Roman" panose="02020603050405020304" pitchFamily="18" charset="0"/>
              </a:rPr>
              <a:t>Cognition</a:t>
            </a:r>
          </a:p>
          <a:p>
            <a:pPr lvl="1">
              <a:defRPr/>
            </a:pPr>
            <a:r>
              <a:rPr lang="en-US" dirty="0">
                <a:latin typeface="Times New Roman" panose="02020603050405020304" pitchFamily="18" charset="0"/>
                <a:cs typeface="Times New Roman" panose="02020603050405020304" pitchFamily="18" charset="0"/>
              </a:rPr>
              <a:t>Neuroscience</a:t>
            </a:r>
          </a:p>
          <a:p>
            <a:pPr lvl="1">
              <a:defRPr/>
            </a:pPr>
            <a:r>
              <a:rPr lang="en-US" dirty="0">
                <a:latin typeface="Times New Roman" panose="02020603050405020304" pitchFamily="18" charset="0"/>
                <a:cs typeface="Times New Roman" panose="02020603050405020304" pitchFamily="18" charset="0"/>
              </a:rPr>
              <a:t>Social</a:t>
            </a:r>
          </a:p>
          <a:p>
            <a:pPr lvl="1">
              <a:defRPr/>
            </a:pPr>
            <a:r>
              <a:rPr lang="en-US" dirty="0">
                <a:latin typeface="Times New Roman" panose="02020603050405020304" pitchFamily="18" charset="0"/>
                <a:cs typeface="Times New Roman" panose="02020603050405020304" pitchFamily="18" charset="0"/>
              </a:rPr>
              <a:t>Developmental</a:t>
            </a:r>
          </a:p>
          <a:p>
            <a:pPr lvl="1">
              <a:defRPr/>
            </a:pPr>
            <a:r>
              <a:rPr lang="en-US" dirty="0">
                <a:latin typeface="Times New Roman" panose="02020603050405020304" pitchFamily="18" charset="0"/>
                <a:cs typeface="Times New Roman" panose="02020603050405020304" pitchFamily="18" charset="0"/>
              </a:rPr>
              <a:t>And many more…</a:t>
            </a:r>
          </a:p>
          <a:p>
            <a:pPr>
              <a:defRPr/>
            </a:pPr>
            <a:r>
              <a:rPr lang="en-US" dirty="0">
                <a:latin typeface="Times New Roman" panose="02020603050405020304" pitchFamily="18" charset="0"/>
                <a:cs typeface="Times New Roman" panose="02020603050405020304" pitchFamily="18" charset="0"/>
              </a:rPr>
              <a:t>Eventually you need to pick one</a:t>
            </a:r>
          </a:p>
          <a:p>
            <a:pPr lvl="1">
              <a:defRPr/>
            </a:pPr>
            <a:r>
              <a:rPr lang="en-US" dirty="0">
                <a:latin typeface="Times New Roman" panose="02020603050405020304" pitchFamily="18" charset="0"/>
                <a:cs typeface="Times New Roman" panose="02020603050405020304" pitchFamily="18" charset="0"/>
              </a:rPr>
              <a:t>Read research articles (outside of lab/class!)</a:t>
            </a:r>
          </a:p>
          <a:p>
            <a:pPr lvl="1">
              <a:defRPr/>
            </a:pPr>
            <a:r>
              <a:rPr lang="en-US" dirty="0">
                <a:latin typeface="Times New Roman" panose="02020603050405020304" pitchFamily="18" charset="0"/>
                <a:cs typeface="Times New Roman" panose="02020603050405020304" pitchFamily="18" charset="0"/>
              </a:rPr>
              <a:t>Specialize in an area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text comprehension)</a:t>
            </a:r>
          </a:p>
        </p:txBody>
      </p:sp>
    </p:spTree>
    <p:extLst>
      <p:ext uri="{BB962C8B-B14F-4D97-AF65-F5344CB8AC3E}">
        <p14:creationId xmlns:p14="http://schemas.microsoft.com/office/powerpoint/2010/main" val="60145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 and Good Luck!	</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Please feel free to contact me with any questions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hartli@mail.gvsu.edu</a:t>
            </a: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59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20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70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130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180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Research is Hard, Perseverance is Key!</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a:defRPr/>
            </a:pPr>
            <a:r>
              <a:rPr lang="en-US" dirty="0">
                <a:latin typeface="Times New Roman" panose="02020603050405020304" pitchFamily="18" charset="0"/>
                <a:cs typeface="Times New Roman" panose="02020603050405020304" pitchFamily="18" charset="0"/>
              </a:rPr>
              <a:t>Academic writing</a:t>
            </a:r>
          </a:p>
          <a:p>
            <a:pPr lvl="1">
              <a:defRPr/>
            </a:pPr>
            <a:r>
              <a:rPr lang="en-US" dirty="0">
                <a:latin typeface="Times New Roman" panose="02020603050405020304" pitchFamily="18" charset="0"/>
                <a:cs typeface="Times New Roman" panose="02020603050405020304" pitchFamily="18" charset="0"/>
              </a:rPr>
              <a:t>Revise, rewrite, persevere 5x or more</a:t>
            </a:r>
          </a:p>
          <a:p>
            <a:pPr>
              <a:defRPr/>
            </a:pPr>
            <a:r>
              <a:rPr lang="en-US" dirty="0">
                <a:latin typeface="Times New Roman" panose="02020603050405020304" pitchFamily="18" charset="0"/>
                <a:cs typeface="Times New Roman" panose="02020603050405020304" pitchFamily="18" charset="0"/>
              </a:rPr>
              <a:t>Reading research articles</a:t>
            </a:r>
          </a:p>
          <a:p>
            <a:pPr lvl="1">
              <a:defRPr/>
            </a:pPr>
            <a:r>
              <a:rPr lang="en-US" dirty="0">
                <a:latin typeface="Times New Roman" panose="02020603050405020304" pitchFamily="18" charset="0"/>
                <a:cs typeface="Times New Roman" panose="02020603050405020304" pitchFamily="18" charset="0"/>
              </a:rPr>
              <a:t>Often takes me 3+ hours to read 25-page paper, still don’t fully understand it</a:t>
            </a:r>
          </a:p>
          <a:p>
            <a:pPr>
              <a:defRPr/>
            </a:pPr>
            <a:r>
              <a:rPr lang="en-US" dirty="0">
                <a:latin typeface="Times New Roman" panose="02020603050405020304" pitchFamily="18" charset="0"/>
                <a:cs typeface="Times New Roman" panose="02020603050405020304" pitchFamily="18" charset="0"/>
              </a:rPr>
              <a:t>Statistics</a:t>
            </a:r>
          </a:p>
          <a:p>
            <a:pPr lvl="1">
              <a:defRPr/>
            </a:pPr>
            <a:r>
              <a:rPr lang="en-US" dirty="0">
                <a:latin typeface="Times New Roman" panose="02020603050405020304" pitchFamily="18" charset="0"/>
                <a:cs typeface="Times New Roman" panose="02020603050405020304" pitchFamily="18" charset="0"/>
              </a:rPr>
              <a:t>Messed up a “simple” t-test at least 5 times, drastically changing results</a:t>
            </a:r>
          </a:p>
          <a:p>
            <a:pPr lvl="1">
              <a:defRPr/>
            </a:pPr>
            <a:r>
              <a:rPr lang="en-US" dirty="0">
                <a:latin typeface="Times New Roman" panose="02020603050405020304" pitchFamily="18" charset="0"/>
                <a:cs typeface="Times New Roman" panose="02020603050405020304" pitchFamily="18" charset="0"/>
              </a:rPr>
              <a:t>Dropped STA 418 and took again in summer </a:t>
            </a:r>
            <a:r>
              <a:rPr lang="en-US" sz="1400" dirty="0">
                <a:latin typeface="Times New Roman" panose="02020603050405020304" pitchFamily="18" charset="0"/>
                <a:cs typeface="Times New Roman" panose="02020603050405020304" pitchFamily="18" charset="0"/>
              </a:rPr>
              <a:t>(sorry Professor Bradford)</a:t>
            </a:r>
          </a:p>
          <a:p>
            <a:pPr>
              <a:defRPr/>
            </a:pPr>
            <a:r>
              <a:rPr lang="en-US" dirty="0">
                <a:latin typeface="Times New Roman" panose="02020603050405020304" pitchFamily="18" charset="0"/>
                <a:cs typeface="Times New Roman" panose="02020603050405020304" pitchFamily="18" charset="0"/>
              </a:rPr>
              <a:t>You are still learning</a:t>
            </a:r>
          </a:p>
          <a:p>
            <a:pPr lvl="1">
              <a:defRPr/>
            </a:pPr>
            <a:r>
              <a:rPr lang="en-US" dirty="0">
                <a:latin typeface="Times New Roman" panose="02020603050405020304" pitchFamily="18" charset="0"/>
                <a:cs typeface="Times New Roman" panose="02020603050405020304" pitchFamily="18" charset="0"/>
              </a:rPr>
              <a:t>Try hard</a:t>
            </a:r>
          </a:p>
        </p:txBody>
      </p:sp>
    </p:spTree>
    <p:extLst>
      <p:ext uri="{BB962C8B-B14F-4D97-AF65-F5344CB8AC3E}">
        <p14:creationId xmlns:p14="http://schemas.microsoft.com/office/powerpoint/2010/main" val="3287330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GVSU is not Ivy League</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a:defRPr/>
            </a:pPr>
            <a:r>
              <a:rPr lang="en-US" dirty="0">
                <a:latin typeface="Times New Roman" panose="02020603050405020304" pitchFamily="18" charset="0"/>
                <a:cs typeface="Times New Roman" panose="02020603050405020304" pitchFamily="18" charset="0"/>
              </a:rPr>
              <a:t>Is this a disadvantage?</a:t>
            </a:r>
          </a:p>
          <a:p>
            <a:pPr>
              <a:defRPr/>
            </a:pPr>
            <a:r>
              <a:rPr lang="en-US" dirty="0">
                <a:latin typeface="Times New Roman" panose="02020603050405020304" pitchFamily="18" charset="0"/>
                <a:cs typeface="Times New Roman" panose="02020603050405020304" pitchFamily="18" charset="0"/>
              </a:rPr>
              <a:t>Less competition</a:t>
            </a:r>
          </a:p>
          <a:p>
            <a:pPr>
              <a:defRPr/>
            </a:pPr>
            <a:r>
              <a:rPr lang="en-US" dirty="0">
                <a:latin typeface="Times New Roman" panose="02020603050405020304" pitchFamily="18" charset="0"/>
                <a:cs typeface="Times New Roman" panose="02020603050405020304" pitchFamily="18" charset="0"/>
              </a:rPr>
              <a:t>More opportunities for </a:t>
            </a:r>
          </a:p>
          <a:p>
            <a:pPr lvl="1">
              <a:defRPr/>
            </a:pPr>
            <a:r>
              <a:rPr lang="en-US" dirty="0">
                <a:latin typeface="Times New Roman" panose="02020603050405020304" pitchFamily="18" charset="0"/>
                <a:cs typeface="Times New Roman" panose="02020603050405020304" pitchFamily="18" charset="0"/>
              </a:rPr>
              <a:t>Faculty mentorship</a:t>
            </a:r>
          </a:p>
          <a:p>
            <a:pPr lvl="1">
              <a:defRPr/>
            </a:pPr>
            <a:r>
              <a:rPr lang="en-US" dirty="0">
                <a:latin typeface="Times New Roman" panose="02020603050405020304" pitchFamily="18" charset="0"/>
                <a:cs typeface="Times New Roman" panose="02020603050405020304" pitchFamily="18" charset="0"/>
              </a:rPr>
              <a:t>Undergraduate research experience</a:t>
            </a:r>
          </a:p>
          <a:p>
            <a:pPr lvl="1">
              <a:defRPr/>
            </a:pPr>
            <a:r>
              <a:rPr lang="en-US" dirty="0">
                <a:latin typeface="Times New Roman" panose="02020603050405020304" pitchFamily="18" charset="0"/>
                <a:cs typeface="Times New Roman" panose="02020603050405020304" pitchFamily="18" charset="0"/>
              </a:rPr>
              <a:t>Taking a larger role in research projects</a:t>
            </a:r>
          </a:p>
          <a:p>
            <a:pPr lvl="1">
              <a:defRPr/>
            </a:pPr>
            <a:r>
              <a:rPr lang="en-US" dirty="0">
                <a:latin typeface="Times New Roman" panose="02020603050405020304" pitchFamily="18" charset="0"/>
                <a:cs typeface="Times New Roman" panose="02020603050405020304" pitchFamily="18" charset="0"/>
              </a:rPr>
              <a:t>Getting involved in research culture</a:t>
            </a:r>
          </a:p>
          <a:p>
            <a:pPr>
              <a:defRPr/>
            </a:pPr>
            <a:r>
              <a:rPr lang="en-US" dirty="0">
                <a:latin typeface="Times New Roman" panose="02020603050405020304" pitchFamily="18" charset="0"/>
                <a:cs typeface="Times New Roman" panose="02020603050405020304" pitchFamily="18" charset="0"/>
              </a:rPr>
              <a:t>Networking</a:t>
            </a:r>
          </a:p>
          <a:p>
            <a:pPr lvl="1">
              <a:defRPr/>
            </a:pPr>
            <a:r>
              <a:rPr lang="en-US" dirty="0">
                <a:latin typeface="Times New Roman" panose="02020603050405020304" pitchFamily="18" charset="0"/>
                <a:cs typeface="Times New Roman" panose="02020603050405020304" pitchFamily="18" charset="0"/>
              </a:rPr>
              <a:t>A few cold emails led to many opportunities</a:t>
            </a:r>
          </a:p>
        </p:txBody>
      </p:sp>
    </p:spTree>
    <p:extLst>
      <p:ext uri="{BB962C8B-B14F-4D97-AF65-F5344CB8AC3E}">
        <p14:creationId xmlns:p14="http://schemas.microsoft.com/office/powerpoint/2010/main" val="2863829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Becoming Involved with Research</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a:defRPr/>
            </a:pPr>
            <a:r>
              <a:rPr lang="en-US" dirty="0">
                <a:latin typeface="Times New Roman" panose="02020603050405020304" pitchFamily="18" charset="0"/>
                <a:cs typeface="Times New Roman" panose="02020603050405020304" pitchFamily="18" charset="0"/>
              </a:rPr>
              <a:t>Engage with faculty</a:t>
            </a:r>
          </a:p>
          <a:p>
            <a:pPr lvl="1">
              <a:defRPr/>
            </a:pPr>
            <a:r>
              <a:rPr lang="en-US" dirty="0">
                <a:latin typeface="Times New Roman" panose="02020603050405020304" pitchFamily="18" charset="0"/>
                <a:cs typeface="Times New Roman" panose="02020603050405020304" pitchFamily="18" charset="0"/>
              </a:rPr>
              <a:t>Talk to professors after class about your interests</a:t>
            </a:r>
          </a:p>
          <a:p>
            <a:pPr lvl="1">
              <a:defRPr/>
            </a:pPr>
            <a:r>
              <a:rPr lang="en-US" dirty="0">
                <a:latin typeface="Times New Roman" panose="02020603050405020304" pitchFamily="18" charset="0"/>
                <a:cs typeface="Times New Roman" panose="02020603050405020304" pitchFamily="18" charset="0"/>
              </a:rPr>
              <a:t>Look at faculty and their research on GVSU website</a:t>
            </a:r>
          </a:p>
          <a:p>
            <a:pPr>
              <a:defRPr/>
            </a:pPr>
            <a:r>
              <a:rPr lang="en-US" dirty="0">
                <a:latin typeface="Times New Roman" panose="02020603050405020304" pitchFamily="18" charset="0"/>
                <a:cs typeface="Times New Roman" panose="02020603050405020304" pitchFamily="18" charset="0"/>
              </a:rPr>
              <a:t>Steps to joining a research lab</a:t>
            </a:r>
          </a:p>
          <a:p>
            <a:pPr lvl="1">
              <a:defRPr/>
            </a:pPr>
            <a:r>
              <a:rPr lang="en-US" dirty="0">
                <a:latin typeface="Times New Roman" panose="02020603050405020304" pitchFamily="18" charset="0"/>
                <a:cs typeface="Times New Roman" panose="02020603050405020304" pitchFamily="18" charset="0"/>
              </a:rPr>
              <a:t>Watch talk</a:t>
            </a:r>
          </a:p>
          <a:p>
            <a:pPr lvl="1">
              <a:defRPr/>
            </a:pPr>
            <a:r>
              <a:rPr lang="en-US" dirty="0">
                <a:latin typeface="Times New Roman" panose="02020603050405020304" pitchFamily="18" charset="0"/>
                <a:cs typeface="Times New Roman" panose="02020603050405020304" pitchFamily="18" charset="0"/>
              </a:rPr>
              <a:t>Read paper</a:t>
            </a:r>
          </a:p>
          <a:p>
            <a:pPr lvl="1">
              <a:defRPr/>
            </a:pPr>
            <a:r>
              <a:rPr lang="en-US" dirty="0">
                <a:latin typeface="Times New Roman" panose="02020603050405020304" pitchFamily="18" charset="0"/>
                <a:cs typeface="Times New Roman" panose="02020603050405020304" pitchFamily="18" charset="0"/>
              </a:rPr>
              <a:t>Indicate interest</a:t>
            </a:r>
          </a:p>
          <a:p>
            <a:pPr>
              <a:defRPr/>
            </a:pPr>
            <a:r>
              <a:rPr lang="en-US" dirty="0">
                <a:latin typeface="Times New Roman" panose="02020603050405020304" pitchFamily="18" charset="0"/>
                <a:cs typeface="Times New Roman" panose="02020603050405020304" pitchFamily="18" charset="0"/>
              </a:rPr>
              <a:t>Psychology degree is what you make of it</a:t>
            </a:r>
          </a:p>
          <a:p>
            <a:pPr lvl="1">
              <a:defRPr/>
            </a:pPr>
            <a:r>
              <a:rPr lang="en-US" dirty="0">
                <a:latin typeface="Times New Roman" panose="02020603050405020304" pitchFamily="18" charset="0"/>
                <a:cs typeface="Times New Roman" panose="02020603050405020304" pitchFamily="18" charset="0"/>
              </a:rPr>
              <a:t>Classes (statistics)</a:t>
            </a:r>
          </a:p>
          <a:p>
            <a:pPr lvl="1">
              <a:defRPr/>
            </a:pPr>
            <a:r>
              <a:rPr lang="en-US" dirty="0">
                <a:latin typeface="Times New Roman" panose="02020603050405020304" pitchFamily="18" charset="0"/>
                <a:cs typeface="Times New Roman" panose="02020603050405020304" pitchFamily="18" charset="0"/>
              </a:rPr>
              <a:t>Research/internships</a:t>
            </a:r>
          </a:p>
        </p:txBody>
      </p:sp>
    </p:spTree>
    <p:extLst>
      <p:ext uri="{BB962C8B-B14F-4D97-AF65-F5344CB8AC3E}">
        <p14:creationId xmlns:p14="http://schemas.microsoft.com/office/powerpoint/2010/main" val="2458007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First authorship</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a:defRPr/>
            </a:pPr>
            <a:r>
              <a:rPr lang="en-US" sz="2400" dirty="0">
                <a:latin typeface="Times New Roman" panose="02020603050405020304" pitchFamily="18" charset="0"/>
                <a:cs typeface="Times New Roman" panose="02020603050405020304" pitchFamily="18" charset="0"/>
              </a:rPr>
              <a:t>Gets most of the credit for a publication</a:t>
            </a:r>
            <a:endParaRPr lang="en-US" sz="2000" dirty="0">
              <a:latin typeface="Times New Roman" panose="02020603050405020304" pitchFamily="18" charset="0"/>
              <a:cs typeface="Times New Roman" panose="02020603050405020304" pitchFamily="18" charset="0"/>
            </a:endParaRPr>
          </a:p>
          <a:p>
            <a:pPr>
              <a:defRPr/>
            </a:pPr>
            <a:r>
              <a:rPr lang="en-US" sz="2400" dirty="0">
                <a:latin typeface="Times New Roman" panose="02020603050405020304" pitchFamily="18" charset="0"/>
                <a:cs typeface="Times New Roman" panose="02020603050405020304" pitchFamily="18" charset="0"/>
              </a:rPr>
              <a:t>Responsible for most of the work that goes into a manuscript</a:t>
            </a:r>
          </a:p>
          <a:p>
            <a:pPr lvl="1">
              <a:defRPr/>
            </a:pPr>
            <a:r>
              <a:rPr lang="en-US" sz="2000" dirty="0">
                <a:latin typeface="Times New Roman" panose="02020603050405020304" pitchFamily="18" charset="0"/>
                <a:cs typeface="Times New Roman" panose="02020603050405020304" pitchFamily="18" charset="0"/>
              </a:rPr>
              <a:t>Writing and final organization</a:t>
            </a:r>
          </a:p>
          <a:p>
            <a:pPr lvl="1">
              <a:defRPr/>
            </a:pPr>
            <a:r>
              <a:rPr lang="en-US" sz="2000" dirty="0">
                <a:latin typeface="Times New Roman" panose="02020603050405020304" pitchFamily="18" charset="0"/>
                <a:cs typeface="Times New Roman" panose="02020603050405020304" pitchFamily="18" charset="0"/>
              </a:rPr>
              <a:t>Literature review</a:t>
            </a:r>
          </a:p>
          <a:p>
            <a:pPr lvl="1">
              <a:defRPr/>
            </a:pPr>
            <a:r>
              <a:rPr lang="en-US" sz="2000" dirty="0">
                <a:latin typeface="Times New Roman" panose="02020603050405020304" pitchFamily="18" charset="0"/>
                <a:cs typeface="Times New Roman" panose="02020603050405020304" pitchFamily="18" charset="0"/>
              </a:rPr>
              <a:t>Involved in initial conception of experiment</a:t>
            </a:r>
          </a:p>
          <a:p>
            <a:pPr>
              <a:defRPr/>
            </a:pPr>
            <a:r>
              <a:rPr lang="en-US" sz="2400" dirty="0">
                <a:latin typeface="Times New Roman" panose="02020603050405020304" pitchFamily="18" charset="0"/>
                <a:cs typeface="Times New Roman" panose="02020603050405020304" pitchFamily="18" charset="0"/>
              </a:rPr>
              <a:t>Work closely with one professor for a long time</a:t>
            </a:r>
          </a:p>
          <a:p>
            <a:pPr lvl="1">
              <a:defRPr/>
            </a:pPr>
            <a:r>
              <a:rPr lang="en-US" sz="2000" dirty="0">
                <a:latin typeface="Times New Roman" panose="02020603050405020304" pitchFamily="18" charset="0"/>
                <a:cs typeface="Times New Roman" panose="02020603050405020304" pitchFamily="18" charset="0"/>
              </a:rPr>
              <a:t>Ideally, beginning to end of research project</a:t>
            </a:r>
          </a:p>
          <a:p>
            <a:pPr lvl="1">
              <a:defRPr/>
            </a:pPr>
            <a:r>
              <a:rPr lang="en-US" sz="2000" dirty="0">
                <a:latin typeface="Times New Roman" panose="02020603050405020304" pitchFamily="18" charset="0"/>
                <a:cs typeface="Times New Roman" panose="02020603050405020304" pitchFamily="18" charset="0"/>
              </a:rPr>
              <a:t>Meaningfully contribute </a:t>
            </a:r>
          </a:p>
          <a:p>
            <a:pPr lvl="1">
              <a:defRPr/>
            </a:pPr>
            <a:r>
              <a:rPr lang="en-US" sz="2000" dirty="0">
                <a:latin typeface="Times New Roman" panose="02020603050405020304" pitchFamily="18" charset="0"/>
                <a:cs typeface="Times New Roman" panose="02020603050405020304" pitchFamily="18" charset="0"/>
              </a:rPr>
              <a:t>Understand the study, relevant literature</a:t>
            </a:r>
          </a:p>
          <a:p>
            <a:pPr lvl="1">
              <a:defRPr/>
            </a:pPr>
            <a:r>
              <a:rPr lang="en-US" sz="2000" dirty="0">
                <a:latin typeface="Times New Roman" panose="02020603050405020304" pitchFamily="18" charset="0"/>
                <a:cs typeface="Times New Roman" panose="02020603050405020304" pitchFamily="18" charset="0"/>
              </a:rPr>
              <a:t>Be able to talk about the study clearly and concisely</a:t>
            </a:r>
          </a:p>
        </p:txBody>
      </p:sp>
    </p:spTree>
    <p:extLst>
      <p:ext uri="{BB962C8B-B14F-4D97-AF65-F5344CB8AC3E}">
        <p14:creationId xmlns:p14="http://schemas.microsoft.com/office/powerpoint/2010/main" val="1241929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Freshman</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a:xfrm>
            <a:off x="838200" y="1825625"/>
            <a:ext cx="7228114" cy="4351338"/>
          </a:xfrm>
        </p:spPr>
        <p:txBody>
          <a:bodyPr>
            <a:normAutofit/>
          </a:bodyPr>
          <a:lstStyle/>
          <a:p>
            <a:r>
              <a:rPr lang="en-US" dirty="0">
                <a:latin typeface="Times New Roman" panose="02020603050405020304" pitchFamily="18" charset="0"/>
                <a:cs typeface="Times New Roman" panose="02020603050405020304" pitchFamily="18" charset="0"/>
              </a:rPr>
              <a:t>Professor Steven Glass’s exercise science research lab</a:t>
            </a:r>
          </a:p>
          <a:p>
            <a:pPr lvl="1"/>
            <a:r>
              <a:rPr lang="en-US" dirty="0">
                <a:latin typeface="Times New Roman" panose="02020603050405020304" pitchFamily="18" charset="0"/>
                <a:cs typeface="Times New Roman" panose="02020603050405020304" pitchFamily="18" charset="0"/>
              </a:rPr>
              <a:t>Measured muscle activation during exercise</a:t>
            </a:r>
          </a:p>
          <a:p>
            <a:pPr lvl="1"/>
            <a:r>
              <a:rPr lang="en-US" dirty="0">
                <a:latin typeface="Times New Roman" panose="02020603050405020304" pitchFamily="18" charset="0"/>
                <a:cs typeface="Times New Roman" panose="02020603050405020304" pitchFamily="18" charset="0"/>
              </a:rPr>
              <a:t>IRB proposal, data collection, study protocols</a:t>
            </a:r>
          </a:p>
          <a:p>
            <a:r>
              <a:rPr lang="en-US" dirty="0">
                <a:latin typeface="Times New Roman" panose="02020603050405020304" pitchFamily="18" charset="0"/>
                <a:cs typeface="Times New Roman" panose="02020603050405020304" pitchFamily="18" charset="0"/>
              </a:rPr>
              <a:t>Found interest in psychology through YouTube videos, Ted Talks, and podcasts</a:t>
            </a:r>
          </a:p>
          <a:p>
            <a:pPr lvl="1"/>
            <a:r>
              <a:rPr lang="en-US" dirty="0">
                <a:latin typeface="Times New Roman" panose="02020603050405020304" pitchFamily="18" charset="0"/>
                <a:cs typeface="Times New Roman" panose="02020603050405020304" pitchFamily="18" charset="0"/>
              </a:rPr>
              <a:t>Psychology, neuroscience, and philosophy of mind</a:t>
            </a:r>
          </a:p>
          <a:p>
            <a:pPr lvl="1"/>
            <a:r>
              <a:rPr lang="en-US" dirty="0">
                <a:latin typeface="Times New Roman" panose="02020603050405020304" pitchFamily="18" charset="0"/>
                <a:cs typeface="Times New Roman" panose="02020603050405020304" pitchFamily="18" charset="0"/>
              </a:rPr>
              <a:t>Meditation and psychedelics</a:t>
            </a:r>
          </a:p>
          <a:p>
            <a:pPr lvl="1"/>
            <a:r>
              <a:rPr lang="en-US" dirty="0">
                <a:latin typeface="Times New Roman" panose="02020603050405020304" pitchFamily="18" charset="0"/>
                <a:cs typeface="Times New Roman" panose="02020603050405020304" pitchFamily="18" charset="0"/>
              </a:rPr>
              <a:t>Very broad</a:t>
            </a:r>
          </a:p>
          <a:p>
            <a:endParaRPr lang="en-US" dirty="0">
              <a:latin typeface="Times New Roman" panose="02020603050405020304" pitchFamily="18" charset="0"/>
              <a:cs typeface="Times New Roman" panose="02020603050405020304" pitchFamily="18" charset="0"/>
            </a:endParaRPr>
          </a:p>
        </p:txBody>
      </p:sp>
      <p:pic>
        <p:nvPicPr>
          <p:cNvPr id="5" name="Content Placeholder 5" descr="A picture containing text, person&#10;&#10;Description automatically generated">
            <a:extLst>
              <a:ext uri="{FF2B5EF4-FFF2-40B4-BE49-F238E27FC236}">
                <a16:creationId xmlns:a16="http://schemas.microsoft.com/office/drawing/2014/main" id="{A08959D9-3D09-4F08-F8DF-D8946D3CB38B}"/>
              </a:ext>
            </a:extLst>
          </p:cNvPr>
          <p:cNvPicPr>
            <a:picLocks noChangeAspect="1"/>
          </p:cNvPicPr>
          <p:nvPr/>
        </p:nvPicPr>
        <p:blipFill>
          <a:blip r:embed="rId4"/>
          <a:stretch>
            <a:fillRect/>
          </a:stretch>
        </p:blipFill>
        <p:spPr>
          <a:xfrm rot="5400000">
            <a:off x="7619355" y="1710092"/>
            <a:ext cx="5019602" cy="3764701"/>
          </a:xfrm>
          <a:prstGeom prst="rect">
            <a:avLst/>
          </a:prstGeom>
        </p:spPr>
      </p:pic>
    </p:spTree>
    <p:extLst>
      <p:ext uri="{BB962C8B-B14F-4D97-AF65-F5344CB8AC3E}">
        <p14:creationId xmlns:p14="http://schemas.microsoft.com/office/powerpoint/2010/main" val="2063191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C7148DBD-0E57-269B-F03B-43B327180416}"/>
              </a:ext>
            </a:extLst>
          </p:cNvPr>
          <p:cNvSpPr>
            <a:spLocks noGrp="1"/>
          </p:cNvSpPr>
          <p:nvPr>
            <p:ph type="title"/>
          </p:nvPr>
        </p:nvSpPr>
        <p:spPr/>
        <p:txBody>
          <a:bodyPr/>
          <a:lstStyle/>
          <a:p>
            <a:endParaRPr lang="en-US" dirty="0"/>
          </a:p>
        </p:txBody>
      </p:sp>
      <p:sp>
        <p:nvSpPr>
          <p:cNvPr id="10" name="Content Placeholder 9">
            <a:extLst>
              <a:ext uri="{FF2B5EF4-FFF2-40B4-BE49-F238E27FC236}">
                <a16:creationId xmlns:a16="http://schemas.microsoft.com/office/drawing/2014/main" id="{C92D0D46-D348-2A43-9292-FE1B30FDC7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8334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C7148DBD-0E57-269B-F03B-43B327180416}"/>
              </a:ext>
            </a:extLst>
          </p:cNvPr>
          <p:cNvSpPr>
            <a:spLocks noGrp="1"/>
          </p:cNvSpPr>
          <p:nvPr>
            <p:ph type="title"/>
          </p:nvPr>
        </p:nvSpPr>
        <p:spPr/>
        <p:txBody>
          <a:bodyPr/>
          <a:lstStyle/>
          <a:p>
            <a:endParaRPr lang="en-US" dirty="0"/>
          </a:p>
        </p:txBody>
      </p:sp>
      <p:sp>
        <p:nvSpPr>
          <p:cNvPr id="10" name="Content Placeholder 9">
            <a:extLst>
              <a:ext uri="{FF2B5EF4-FFF2-40B4-BE49-F238E27FC236}">
                <a16:creationId xmlns:a16="http://schemas.microsoft.com/office/drawing/2014/main" id="{C92D0D46-D348-2A43-9292-FE1B30FDC7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8612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C7148DBD-0E57-269B-F03B-43B327180416}"/>
              </a:ext>
            </a:extLst>
          </p:cNvPr>
          <p:cNvSpPr>
            <a:spLocks noGrp="1"/>
          </p:cNvSpPr>
          <p:nvPr>
            <p:ph type="title"/>
          </p:nvPr>
        </p:nvSpPr>
        <p:spPr/>
        <p:txBody>
          <a:bodyPr/>
          <a:lstStyle/>
          <a:p>
            <a:endParaRPr lang="en-US" dirty="0"/>
          </a:p>
        </p:txBody>
      </p:sp>
      <p:sp>
        <p:nvSpPr>
          <p:cNvPr id="10" name="Content Placeholder 9">
            <a:extLst>
              <a:ext uri="{FF2B5EF4-FFF2-40B4-BE49-F238E27FC236}">
                <a16:creationId xmlns:a16="http://schemas.microsoft.com/office/drawing/2014/main" id="{C92D0D46-D348-2A43-9292-FE1B30FDC7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0832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My academic journey </a:t>
            </a:r>
          </a:p>
          <a:p>
            <a:pPr lvl="1"/>
            <a:r>
              <a:rPr lang="en-US" dirty="0">
                <a:latin typeface="Times New Roman" panose="02020603050405020304" pitchFamily="18" charset="0"/>
                <a:cs typeface="Times New Roman" panose="02020603050405020304" pitchFamily="18" charset="0"/>
              </a:rPr>
              <a:t>Dr. Steven Glass’s exercise science lab</a:t>
            </a:r>
          </a:p>
          <a:p>
            <a:pPr lvl="1"/>
            <a:r>
              <a:rPr lang="en-US" dirty="0">
                <a:latin typeface="Times New Roman" panose="02020603050405020304" pitchFamily="18" charset="0"/>
                <a:cs typeface="Times New Roman" panose="02020603050405020304" pitchFamily="18" charset="0"/>
              </a:rPr>
              <a:t>Dr. Jing Chen meditation and aging research</a:t>
            </a:r>
          </a:p>
          <a:p>
            <a:pPr lvl="1"/>
            <a:r>
              <a:rPr lang="en-US" dirty="0">
                <a:latin typeface="Times New Roman" panose="02020603050405020304" pitchFamily="18" charset="0"/>
                <a:cs typeface="Times New Roman" panose="02020603050405020304" pitchFamily="18" charset="0"/>
              </a:rPr>
              <a:t>Drs. Michael Wolfe and Todd Williams Social Cognition Lab</a:t>
            </a:r>
          </a:p>
          <a:p>
            <a:pPr lvl="1"/>
            <a:r>
              <a:rPr lang="en-US" dirty="0">
                <a:latin typeface="Times New Roman" panose="02020603050405020304" pitchFamily="18" charset="0"/>
                <a:cs typeface="Times New Roman" panose="02020603050405020304" pitchFamily="18" charset="0"/>
              </a:rPr>
              <a:t>Student Summer Scholar (S3)</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Why is research experience important?</a:t>
            </a:r>
          </a:p>
          <a:p>
            <a:pPr lvl="1">
              <a:spcBef>
                <a:spcPts val="1000"/>
              </a:spcBef>
              <a:defRPr/>
            </a:pPr>
            <a:r>
              <a:rPr lang="en-US" dirty="0">
                <a:latin typeface="Times New Roman" panose="02020603050405020304" pitchFamily="18" charset="0"/>
                <a:cs typeface="Times New Roman" panose="02020603050405020304" pitchFamily="18" charset="0"/>
              </a:rPr>
              <a:t>PhD vs. Masters</a:t>
            </a:r>
          </a:p>
        </p:txBody>
      </p:sp>
    </p:spTree>
    <p:extLst>
      <p:ext uri="{BB962C8B-B14F-4D97-AF65-F5344CB8AC3E}">
        <p14:creationId xmlns:p14="http://schemas.microsoft.com/office/powerpoint/2010/main" val="2041797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Student Summer Scholars (S3)</a:t>
            </a:r>
          </a:p>
        </p:txBody>
      </p:sp>
      <p:pic>
        <p:nvPicPr>
          <p:cNvPr id="7" name="Content Placeholder 6" descr="A person standing at a podium&#10;&#10;Description automatically generated with medium confidence">
            <a:extLst>
              <a:ext uri="{FF2B5EF4-FFF2-40B4-BE49-F238E27FC236}">
                <a16:creationId xmlns:a16="http://schemas.microsoft.com/office/drawing/2014/main" id="{8206F6DB-549A-C1D3-10AD-9AF59A86CF5A}"/>
              </a:ext>
            </a:extLst>
          </p:cNvPr>
          <p:cNvPicPr>
            <a:picLocks noGrp="1" noChangeAspect="1"/>
          </p:cNvPicPr>
          <p:nvPr>
            <p:ph idx="1"/>
          </p:nvPr>
        </p:nvPicPr>
        <p:blipFill rotWithShape="1">
          <a:blip r:embed="rId4"/>
          <a:srcRect r="10515"/>
          <a:stretch/>
        </p:blipFill>
        <p:spPr>
          <a:xfrm>
            <a:off x="6167472" y="2120899"/>
            <a:ext cx="5886124" cy="4380510"/>
          </a:xfrm>
          <a:prstGeom prst="rect">
            <a:avLst/>
          </a:prstGeom>
        </p:spPr>
      </p:pic>
      <p:pic>
        <p:nvPicPr>
          <p:cNvPr id="5122" name="Picture 2" descr="Student Scholars Day - Conference Presentations - Psychology ...">
            <a:extLst>
              <a:ext uri="{FF2B5EF4-FFF2-40B4-BE49-F238E27FC236}">
                <a16:creationId xmlns:a16="http://schemas.microsoft.com/office/drawing/2014/main" id="{39B2BEA2-5B58-804A-3877-59460E421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49" y="2145674"/>
            <a:ext cx="5836375" cy="43719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person, suit, organ&#10;&#10;Description automatically generated">
            <a:extLst>
              <a:ext uri="{FF2B5EF4-FFF2-40B4-BE49-F238E27FC236}">
                <a16:creationId xmlns:a16="http://schemas.microsoft.com/office/drawing/2014/main" id="{B9DA6632-5FA5-EB2A-3B7D-ED2A9B8411F3}"/>
              </a:ext>
            </a:extLst>
          </p:cNvPr>
          <p:cNvPicPr>
            <a:picLocks noChangeAspect="1"/>
          </p:cNvPicPr>
          <p:nvPr/>
        </p:nvPicPr>
        <p:blipFill rotWithShape="1">
          <a:blip r:embed="rId6"/>
          <a:srcRect l="17295"/>
          <a:stretch/>
        </p:blipFill>
        <p:spPr>
          <a:xfrm>
            <a:off x="9644869" y="60576"/>
            <a:ext cx="2401815" cy="1934659"/>
          </a:xfrm>
          <a:prstGeom prst="rect">
            <a:avLst/>
          </a:prstGeom>
        </p:spPr>
      </p:pic>
    </p:spTree>
    <p:extLst>
      <p:ext uri="{BB962C8B-B14F-4D97-AF65-F5344CB8AC3E}">
        <p14:creationId xmlns:p14="http://schemas.microsoft.com/office/powerpoint/2010/main" val="2834749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Student Scholars Day</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a:xfrm>
            <a:off x="838200" y="1825625"/>
            <a:ext cx="5745480" cy="4351338"/>
          </a:xfrm>
        </p:spPr>
        <p:txBody>
          <a:bodyPr/>
          <a:lstStyle/>
          <a:p>
            <a:r>
              <a:rPr lang="en-US" dirty="0">
                <a:latin typeface="Times New Roman" panose="02020603050405020304" pitchFamily="18" charset="0"/>
                <a:cs typeface="Times New Roman" panose="02020603050405020304" pitchFamily="18" charset="0"/>
              </a:rPr>
              <a:t>“The Effect of Different Pre-exercise Treatments on Power Output”</a:t>
            </a:r>
          </a:p>
        </p:txBody>
      </p:sp>
      <p:pic>
        <p:nvPicPr>
          <p:cNvPr id="7" name="Content Placeholder 5" descr="A picture containing text, person&#10;&#10;Description automatically generated">
            <a:extLst>
              <a:ext uri="{FF2B5EF4-FFF2-40B4-BE49-F238E27FC236}">
                <a16:creationId xmlns:a16="http://schemas.microsoft.com/office/drawing/2014/main" id="{A64CCC80-3163-AB50-4513-A229F92022B8}"/>
              </a:ext>
            </a:extLst>
          </p:cNvPr>
          <p:cNvPicPr>
            <a:picLocks noChangeAspect="1"/>
          </p:cNvPicPr>
          <p:nvPr/>
        </p:nvPicPr>
        <p:blipFill>
          <a:blip r:embed="rId4"/>
          <a:stretch>
            <a:fillRect/>
          </a:stretch>
        </p:blipFill>
        <p:spPr>
          <a:xfrm rot="5400000">
            <a:off x="5968511" y="968033"/>
            <a:ext cx="6562580" cy="4921934"/>
          </a:xfrm>
          <a:prstGeom prst="rect">
            <a:avLst/>
          </a:prstGeom>
        </p:spPr>
      </p:pic>
    </p:spTree>
    <p:extLst>
      <p:ext uri="{BB962C8B-B14F-4D97-AF65-F5344CB8AC3E}">
        <p14:creationId xmlns:p14="http://schemas.microsoft.com/office/powerpoint/2010/main" val="3548902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a:xfrm>
            <a:off x="838199" y="365125"/>
            <a:ext cx="9448801" cy="1325563"/>
          </a:xfrm>
        </p:spPr>
        <p:txBody>
          <a:bodyPr/>
          <a:lstStyle/>
          <a:p>
            <a:r>
              <a:rPr lang="en-US" dirty="0">
                <a:latin typeface="Times New Roman" panose="02020603050405020304" pitchFamily="18" charset="0"/>
                <a:cs typeface="Times New Roman" panose="02020603050405020304" pitchFamily="18" charset="0"/>
              </a:rPr>
              <a:t>Art and Science of Aging Conference</a:t>
            </a:r>
          </a:p>
        </p:txBody>
      </p:sp>
      <p:sp>
        <p:nvSpPr>
          <p:cNvPr id="6" name="Content Placeholder 5">
            <a:extLst>
              <a:ext uri="{FF2B5EF4-FFF2-40B4-BE49-F238E27FC236}">
                <a16:creationId xmlns:a16="http://schemas.microsoft.com/office/drawing/2014/main" id="{0DED7203-F8BB-C8F1-4F47-9008B7942572}"/>
              </a:ext>
            </a:extLst>
          </p:cNvPr>
          <p:cNvSpPr>
            <a:spLocks noGrp="1"/>
          </p:cNvSpPr>
          <p:nvPr>
            <p:ph idx="1"/>
          </p:nvPr>
        </p:nvSpPr>
        <p:spPr>
          <a:xfrm>
            <a:off x="838200" y="1921343"/>
            <a:ext cx="4352365" cy="4351338"/>
          </a:xfrm>
        </p:spPr>
        <p:txBody>
          <a:bodyPr/>
          <a:lstStyle/>
          <a:p>
            <a:r>
              <a:rPr lang="en-US" dirty="0"/>
              <a:t>First poster presentation!</a:t>
            </a:r>
          </a:p>
        </p:txBody>
      </p:sp>
      <p:pic>
        <p:nvPicPr>
          <p:cNvPr id="9" name="Picture 8" descr="A picture containing text, indoor, cluttered&#10;&#10;Description automatically generated">
            <a:extLst>
              <a:ext uri="{FF2B5EF4-FFF2-40B4-BE49-F238E27FC236}">
                <a16:creationId xmlns:a16="http://schemas.microsoft.com/office/drawing/2014/main" id="{32FA58B4-A76F-B355-5E98-560E98718821}"/>
              </a:ext>
            </a:extLst>
          </p:cNvPr>
          <p:cNvPicPr>
            <a:picLocks noChangeAspect="1"/>
          </p:cNvPicPr>
          <p:nvPr/>
        </p:nvPicPr>
        <p:blipFill>
          <a:blip r:embed="rId4"/>
          <a:stretch>
            <a:fillRect/>
          </a:stretch>
        </p:blipFill>
        <p:spPr>
          <a:xfrm rot="5400000">
            <a:off x="683878" y="3136527"/>
            <a:ext cx="4007225" cy="3005419"/>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791132ED-A37A-4221-9C40-B873E2761673}"/>
              </a:ext>
            </a:extLst>
          </p:cNvPr>
          <p:cNvPicPr>
            <a:picLocks noChangeAspect="1"/>
          </p:cNvPicPr>
          <p:nvPr/>
        </p:nvPicPr>
        <p:blipFill>
          <a:blip r:embed="rId5"/>
          <a:stretch>
            <a:fillRect/>
          </a:stretch>
        </p:blipFill>
        <p:spPr>
          <a:xfrm>
            <a:off x="5374980" y="1690688"/>
            <a:ext cx="6592902" cy="4952161"/>
          </a:xfrm>
          <a:prstGeom prst="rect">
            <a:avLst/>
          </a:prstGeom>
        </p:spPr>
      </p:pic>
    </p:spTree>
    <p:extLst>
      <p:ext uri="{BB962C8B-B14F-4D97-AF65-F5344CB8AC3E}">
        <p14:creationId xmlns:p14="http://schemas.microsoft.com/office/powerpoint/2010/main" val="1558620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a:xfrm>
            <a:off x="838200" y="365125"/>
            <a:ext cx="2926976" cy="1325563"/>
          </a:xfrm>
        </p:spPr>
        <p:txBody>
          <a:bodyPr/>
          <a:lstStyle/>
          <a:p>
            <a:r>
              <a:rPr lang="en-US" dirty="0">
                <a:latin typeface="Times New Roman" panose="02020603050405020304" pitchFamily="18" charset="0"/>
                <a:cs typeface="Times New Roman" panose="02020603050405020304" pitchFamily="18" charset="0"/>
              </a:rPr>
              <a:t>MPA</a:t>
            </a:r>
          </a:p>
        </p:txBody>
      </p:sp>
      <p:pic>
        <p:nvPicPr>
          <p:cNvPr id="7" name="Content Placeholder 6" descr="Graphical user interface, application, Word&#10;&#10;Description automatically generated">
            <a:extLst>
              <a:ext uri="{FF2B5EF4-FFF2-40B4-BE49-F238E27FC236}">
                <a16:creationId xmlns:a16="http://schemas.microsoft.com/office/drawing/2014/main" id="{6A6EF8B0-88F4-EF23-CF75-68C2A3F51219}"/>
              </a:ext>
            </a:extLst>
          </p:cNvPr>
          <p:cNvPicPr>
            <a:picLocks noGrp="1" noChangeAspect="1"/>
          </p:cNvPicPr>
          <p:nvPr>
            <p:ph idx="1"/>
          </p:nvPr>
        </p:nvPicPr>
        <p:blipFill>
          <a:blip r:embed="rId4"/>
          <a:stretch>
            <a:fillRect/>
          </a:stretch>
        </p:blipFill>
        <p:spPr>
          <a:xfrm>
            <a:off x="2967318" y="143530"/>
            <a:ext cx="8386482" cy="6570939"/>
          </a:xfrm>
          <a:prstGeom prst="rect">
            <a:avLst/>
          </a:prstGeom>
        </p:spPr>
      </p:pic>
    </p:spTree>
    <p:extLst>
      <p:ext uri="{BB962C8B-B14F-4D97-AF65-F5344CB8AC3E}">
        <p14:creationId xmlns:p14="http://schemas.microsoft.com/office/powerpoint/2010/main" val="1732572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Beyond</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a:defRPr/>
            </a:pPr>
            <a:r>
              <a:rPr lang="en-US" sz="2400" b="1" dirty="0">
                <a:latin typeface="Times New Roman" panose="02020603050405020304" pitchFamily="18" charset="0"/>
                <a:cs typeface="Times New Roman" panose="02020603050405020304" pitchFamily="18" charset="0"/>
              </a:rPr>
              <a:t>Worked at Planet Rock Climbing Gym </a:t>
            </a:r>
            <a:r>
              <a:rPr lang="en-US" sz="24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Jan 2022</a:t>
            </a:r>
            <a:endParaRPr lang="en-US" sz="1800" b="1" i="1" dirty="0">
              <a:latin typeface="Times New Roman" panose="02020603050405020304" pitchFamily="18" charset="0"/>
              <a:cs typeface="Times New Roman" panose="02020603050405020304" pitchFamily="18" charset="0"/>
            </a:endParaRPr>
          </a:p>
          <a:p>
            <a:pPr>
              <a:defRPr/>
            </a:pPr>
            <a:r>
              <a:rPr lang="en-US" sz="2400" dirty="0">
                <a:latin typeface="Times New Roman" panose="02020603050405020304" pitchFamily="18" charset="0"/>
                <a:cs typeface="Times New Roman" panose="02020603050405020304" pitchFamily="18" charset="0"/>
              </a:rPr>
              <a:t>Poster presentation at Midwest Psychological Association 		</a:t>
            </a:r>
            <a:r>
              <a:rPr lang="en-US" sz="1800" i="1" dirty="0">
                <a:latin typeface="Times New Roman" panose="02020603050405020304" pitchFamily="18" charset="0"/>
                <a:cs typeface="Times New Roman" panose="02020603050405020304" pitchFamily="18" charset="0"/>
              </a:rPr>
              <a:t>Apr 2022</a:t>
            </a:r>
            <a:endParaRPr lang="en-US" sz="2400" i="1" dirty="0">
              <a:latin typeface="Times New Roman" panose="02020603050405020304" pitchFamily="18" charset="0"/>
              <a:cs typeface="Times New Roman" panose="02020603050405020304" pitchFamily="18" charset="0"/>
            </a:endParaRPr>
          </a:p>
          <a:p>
            <a:pPr>
              <a:defRPr/>
            </a:pPr>
            <a:r>
              <a:rPr lang="en-US" sz="2400" dirty="0">
                <a:latin typeface="Times New Roman" panose="02020603050405020304" pitchFamily="18" charset="0"/>
                <a:cs typeface="Times New Roman" panose="02020603050405020304" pitchFamily="18" charset="0"/>
              </a:rPr>
              <a:t>Oral presentation at Society for Text and Discourse 			</a:t>
            </a:r>
            <a:r>
              <a:rPr lang="en-US" sz="1800" i="1" dirty="0">
                <a:latin typeface="Times New Roman" panose="02020603050405020304" pitchFamily="18" charset="0"/>
                <a:cs typeface="Times New Roman" panose="02020603050405020304" pitchFamily="18" charset="0"/>
              </a:rPr>
              <a:t>Jul 2022</a:t>
            </a:r>
          </a:p>
          <a:p>
            <a:pPr>
              <a:defRPr/>
            </a:pPr>
            <a:r>
              <a:rPr lang="en-US" sz="2400" dirty="0">
                <a:latin typeface="Times New Roman" panose="02020603050405020304" pitchFamily="18" charset="0"/>
                <a:cs typeface="Times New Roman" panose="02020603050405020304" pitchFamily="18" charset="0"/>
              </a:rPr>
              <a:t>First authorship on manuscript published in Educational Gerontology 	</a:t>
            </a:r>
            <a:r>
              <a:rPr lang="en-US" sz="1800" i="1" dirty="0">
                <a:latin typeface="Times New Roman" panose="02020603050405020304" pitchFamily="18" charset="0"/>
                <a:cs typeface="Times New Roman" panose="02020603050405020304" pitchFamily="18" charset="0"/>
              </a:rPr>
              <a:t>Jan 2023</a:t>
            </a:r>
          </a:p>
          <a:p>
            <a:pPr>
              <a:defRPr/>
            </a:pPr>
            <a:r>
              <a:rPr lang="en-US" sz="2400" dirty="0">
                <a:latin typeface="Times New Roman" panose="02020603050405020304" pitchFamily="18" charset="0"/>
                <a:cs typeface="Times New Roman" panose="02020603050405020304" pitchFamily="18" charset="0"/>
              </a:rPr>
              <a:t>Author on manuscript submitted to Acta </a:t>
            </a:r>
            <a:r>
              <a:rPr lang="en-US" sz="2400" dirty="0" err="1">
                <a:latin typeface="Times New Roman" panose="02020603050405020304" pitchFamily="18" charset="0"/>
                <a:cs typeface="Times New Roman" panose="02020603050405020304" pitchFamily="18" charset="0"/>
              </a:rPr>
              <a:t>Psychologica</a:t>
            </a:r>
            <a:r>
              <a:rPr lang="en-US" sz="24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Feb 2023</a:t>
            </a:r>
          </a:p>
          <a:p>
            <a:pPr>
              <a:defRPr/>
            </a:pPr>
            <a:r>
              <a:rPr lang="en-US" sz="2400" dirty="0">
                <a:latin typeface="Times New Roman" panose="02020603050405020304" pitchFamily="18" charset="0"/>
                <a:cs typeface="Times New Roman" panose="02020603050405020304" pitchFamily="18" charset="0"/>
              </a:rPr>
              <a:t>First authorship on manuscript submitted to Instructional Science 	</a:t>
            </a:r>
            <a:r>
              <a:rPr lang="en-US" sz="1800" i="1" dirty="0">
                <a:latin typeface="Times New Roman" panose="02020603050405020304" pitchFamily="18" charset="0"/>
                <a:cs typeface="Times New Roman" panose="02020603050405020304" pitchFamily="18" charset="0"/>
              </a:rPr>
              <a:t>Apr 2023</a:t>
            </a:r>
          </a:p>
          <a:p>
            <a:pPr>
              <a:defRPr/>
            </a:pPr>
            <a:r>
              <a:rPr lang="en-US" sz="2400" dirty="0">
                <a:latin typeface="Times New Roman" panose="02020603050405020304" pitchFamily="18" charset="0"/>
                <a:cs typeface="Times New Roman" panose="02020603050405020304" pitchFamily="18" charset="0"/>
              </a:rPr>
              <a:t>Starting as research project coordinator at Henry Ford Health 		</a:t>
            </a:r>
            <a:r>
              <a:rPr lang="en-US" sz="1800" i="1" dirty="0">
                <a:latin typeface="Times New Roman" panose="02020603050405020304" pitchFamily="18" charset="0"/>
                <a:cs typeface="Times New Roman" panose="02020603050405020304" pitchFamily="18" charset="0"/>
              </a:rPr>
              <a:t>Apr 2023</a:t>
            </a:r>
            <a:endParaRPr lang="en-US" sz="2400" i="1" dirty="0">
              <a:latin typeface="Times New Roman" panose="02020603050405020304" pitchFamily="18" charset="0"/>
              <a:cs typeface="Times New Roman" panose="02020603050405020304" pitchFamily="18" charset="0"/>
            </a:endParaRPr>
          </a:p>
        </p:txBody>
      </p:sp>
      <p:pic>
        <p:nvPicPr>
          <p:cNvPr id="7" name="Picture 4" descr="Planet Rock Climbing Gyms – World-class indoor rock climbing for all types  of climbers.">
            <a:extLst>
              <a:ext uri="{FF2B5EF4-FFF2-40B4-BE49-F238E27FC236}">
                <a16:creationId xmlns:a16="http://schemas.microsoft.com/office/drawing/2014/main" id="{D63196A8-A4E4-6D67-F6C2-947C794ED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5114" y="160287"/>
            <a:ext cx="1797423" cy="16292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enry Ford Health System changes name and logo in brand ...">
            <a:extLst>
              <a:ext uri="{FF2B5EF4-FFF2-40B4-BE49-F238E27FC236}">
                <a16:creationId xmlns:a16="http://schemas.microsoft.com/office/drawing/2014/main" id="{47B9B469-8B2A-6019-585B-184F883D7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510" y="249411"/>
            <a:ext cx="2579504" cy="145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512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Research Process</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Hypothesis </a:t>
            </a:r>
          </a:p>
          <a:p>
            <a:r>
              <a:rPr lang="en-US" dirty="0">
                <a:latin typeface="Times New Roman" panose="02020603050405020304" pitchFamily="18" charset="0"/>
                <a:cs typeface="Times New Roman" panose="02020603050405020304" pitchFamily="18" charset="0"/>
              </a:rPr>
              <a:t>Study design</a:t>
            </a:r>
          </a:p>
          <a:p>
            <a:r>
              <a:rPr lang="en-US" dirty="0">
                <a:latin typeface="Times New Roman" panose="02020603050405020304" pitchFamily="18" charset="0"/>
                <a:cs typeface="Times New Roman" panose="02020603050405020304" pitchFamily="18" charset="0"/>
              </a:rPr>
              <a:t>Collecting data</a:t>
            </a:r>
          </a:p>
          <a:p>
            <a:r>
              <a:rPr lang="en-US" dirty="0">
                <a:latin typeface="Times New Roman" panose="02020603050405020304" pitchFamily="18" charset="0"/>
                <a:cs typeface="Times New Roman" panose="02020603050405020304" pitchFamily="18" charset="0"/>
              </a:rPr>
              <a:t>Cleaning and analyzing data</a:t>
            </a:r>
          </a:p>
          <a:p>
            <a:r>
              <a:rPr lang="en-US" dirty="0">
                <a:latin typeface="Times New Roman" panose="02020603050405020304" pitchFamily="18" charset="0"/>
                <a:cs typeface="Times New Roman" panose="02020603050405020304" pitchFamily="18" charset="0"/>
              </a:rPr>
              <a:t>Presenting results at conferences</a:t>
            </a:r>
          </a:p>
          <a:p>
            <a:r>
              <a:rPr lang="en-US" dirty="0">
                <a:latin typeface="Times New Roman" panose="02020603050405020304" pitchFamily="18" charset="0"/>
                <a:cs typeface="Times New Roman" panose="02020603050405020304" pitchFamily="18" charset="0"/>
              </a:rPr>
              <a:t>Writing manuscript</a:t>
            </a:r>
          </a:p>
          <a:p>
            <a:r>
              <a:rPr lang="en-US" dirty="0">
                <a:latin typeface="Times New Roman" panose="02020603050405020304" pitchFamily="18" charset="0"/>
                <a:cs typeface="Times New Roman" panose="02020603050405020304" pitchFamily="18" charset="0"/>
              </a:rPr>
              <a:t>Submission to academic journals (peer review)</a:t>
            </a:r>
          </a:p>
          <a:p>
            <a:r>
              <a:rPr lang="en-US" dirty="0">
                <a:latin typeface="Times New Roman" panose="02020603050405020304" pitchFamily="18" charset="0"/>
                <a:cs typeface="Times New Roman" panose="02020603050405020304" pitchFamily="18" charset="0"/>
              </a:rPr>
              <a:t>Publication!</a:t>
            </a:r>
          </a:p>
        </p:txBody>
      </p:sp>
    </p:spTree>
    <p:extLst>
      <p:ext uri="{BB962C8B-B14F-4D97-AF65-F5344CB8AC3E}">
        <p14:creationId xmlns:p14="http://schemas.microsoft.com/office/powerpoint/2010/main" val="291222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Sophomore</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a:xfrm>
            <a:off x="838200" y="1825625"/>
            <a:ext cx="6019800" cy="4351338"/>
          </a:xfrm>
        </p:spPr>
        <p:txBody>
          <a:bodyPr>
            <a:normAutofit/>
          </a:bodyPr>
          <a:lstStyle/>
          <a:p>
            <a:r>
              <a:rPr lang="en-US" dirty="0">
                <a:latin typeface="Times New Roman" panose="02020603050405020304" pitchFamily="18" charset="0"/>
                <a:cs typeface="Times New Roman" panose="02020603050405020304" pitchFamily="18" charset="0"/>
              </a:rPr>
              <a:t>Perspectives on Aging with Professor Jing Chen</a:t>
            </a:r>
          </a:p>
          <a:p>
            <a:pPr lvl="1">
              <a:spcBef>
                <a:spcPts val="1000"/>
              </a:spcBef>
              <a:defRPr/>
            </a:pPr>
            <a:r>
              <a:rPr lang="en-US" dirty="0">
                <a:latin typeface="Times New Roman" panose="02020603050405020304" pitchFamily="18" charset="0"/>
                <a:cs typeface="Times New Roman" panose="02020603050405020304" pitchFamily="18" charset="0"/>
              </a:rPr>
              <a:t>Wisdom</a:t>
            </a:r>
          </a:p>
          <a:p>
            <a:pPr lvl="1">
              <a:spcBef>
                <a:spcPts val="1000"/>
              </a:spcBef>
              <a:defRPr/>
            </a:pPr>
            <a:r>
              <a:rPr lang="en-US" dirty="0">
                <a:latin typeface="Times New Roman" panose="02020603050405020304" pitchFamily="18" charset="0"/>
                <a:cs typeface="Times New Roman" panose="02020603050405020304" pitchFamily="18" charset="0"/>
              </a:rPr>
              <a:t>Meditation</a:t>
            </a:r>
          </a:p>
          <a:p>
            <a:pPr lvl="1">
              <a:spcBef>
                <a:spcPts val="1000"/>
              </a:spcBef>
              <a:defRPr/>
            </a:pPr>
            <a:r>
              <a:rPr lang="en-US" dirty="0">
                <a:latin typeface="Times New Roman" panose="02020603050405020304" pitchFamily="18" charset="0"/>
                <a:cs typeface="Times New Roman" panose="02020603050405020304" pitchFamily="18" charset="0"/>
              </a:rPr>
              <a:t>Intermittent fasting</a:t>
            </a:r>
          </a:p>
          <a:p>
            <a:r>
              <a:rPr lang="en-US" dirty="0">
                <a:latin typeface="Times New Roman" panose="02020603050405020304" pitchFamily="18" charset="0"/>
                <a:cs typeface="Times New Roman" panose="02020603050405020304" pitchFamily="18" charset="0"/>
              </a:rPr>
              <a:t>PSY 499 and PSY 399</a:t>
            </a:r>
          </a:p>
          <a:p>
            <a:pPr lvl="1"/>
            <a:r>
              <a:rPr lang="en-US" dirty="0">
                <a:latin typeface="Times New Roman" panose="02020603050405020304" pitchFamily="18" charset="0"/>
                <a:cs typeface="Times New Roman" panose="02020603050405020304" pitchFamily="18" charset="0"/>
              </a:rPr>
              <a:t>Work on research project for course credit</a:t>
            </a:r>
          </a:p>
          <a:p>
            <a:pPr lvl="1"/>
            <a:r>
              <a:rPr lang="en-US" dirty="0">
                <a:latin typeface="Times New Roman" panose="02020603050405020304" pitchFamily="18" charset="0"/>
                <a:cs typeface="Times New Roman" panose="02020603050405020304" pitchFamily="18" charset="0"/>
              </a:rPr>
              <a:t>1-on-1 meetings with professor and email</a:t>
            </a:r>
          </a:p>
        </p:txBody>
      </p:sp>
      <p:pic>
        <p:nvPicPr>
          <p:cNvPr id="5" name="Picture 4" descr="A picture containing text, indoor, cluttered&#10;&#10;Description automatically generated">
            <a:extLst>
              <a:ext uri="{FF2B5EF4-FFF2-40B4-BE49-F238E27FC236}">
                <a16:creationId xmlns:a16="http://schemas.microsoft.com/office/drawing/2014/main" id="{E466E5DB-1BDA-9FC9-ED90-605EFB1E8CF5}"/>
              </a:ext>
            </a:extLst>
          </p:cNvPr>
          <p:cNvPicPr>
            <a:picLocks noChangeAspect="1"/>
          </p:cNvPicPr>
          <p:nvPr/>
        </p:nvPicPr>
        <p:blipFill>
          <a:blip r:embed="rId4"/>
          <a:stretch>
            <a:fillRect/>
          </a:stretch>
        </p:blipFill>
        <p:spPr>
          <a:xfrm rot="5400000">
            <a:off x="6527800" y="1247775"/>
            <a:ext cx="5994400" cy="4495800"/>
          </a:xfrm>
          <a:prstGeom prst="rect">
            <a:avLst/>
          </a:prstGeom>
        </p:spPr>
      </p:pic>
    </p:spTree>
    <p:extLst>
      <p:ext uri="{BB962C8B-B14F-4D97-AF65-F5344CB8AC3E}">
        <p14:creationId xmlns:p14="http://schemas.microsoft.com/office/powerpoint/2010/main" val="832042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Formulation of hypothesis </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Formulation of hypothesis </a:t>
            </a:r>
          </a:p>
          <a:p>
            <a:pPr lvl="1"/>
            <a:r>
              <a:rPr lang="en-US" dirty="0">
                <a:latin typeface="Times New Roman" panose="02020603050405020304" pitchFamily="18" charset="0"/>
                <a:cs typeface="Times New Roman" panose="02020603050405020304" pitchFamily="18" charset="0"/>
              </a:rPr>
              <a:t>Usually after a literature review (but sometimes before)</a:t>
            </a:r>
          </a:p>
          <a:p>
            <a:pPr lvl="1"/>
            <a:r>
              <a:rPr lang="en-US" dirty="0">
                <a:latin typeface="Times New Roman" panose="02020603050405020304" pitchFamily="18" charset="0"/>
                <a:cs typeface="Times New Roman" panose="02020603050405020304" pitchFamily="18" charset="0"/>
              </a:rPr>
              <a:t>Professors are experts of a specific area</a:t>
            </a:r>
          </a:p>
          <a:p>
            <a:pPr lvl="2"/>
            <a:r>
              <a:rPr lang="en-US" dirty="0">
                <a:latin typeface="Times New Roman" panose="02020603050405020304" pitchFamily="18" charset="0"/>
                <a:cs typeface="Times New Roman" panose="02020603050405020304" pitchFamily="18" charset="0"/>
              </a:rPr>
              <a:t>For example, text comprehension</a:t>
            </a:r>
          </a:p>
          <a:p>
            <a:pPr lvl="1"/>
            <a:r>
              <a:rPr lang="en-US" dirty="0">
                <a:latin typeface="Times New Roman" panose="02020603050405020304" pitchFamily="18" charset="0"/>
                <a:cs typeface="Times New Roman" panose="02020603050405020304" pitchFamily="18" charset="0"/>
              </a:rPr>
              <a:t>As an undergrad or grad student, you’ve got some reading to do</a:t>
            </a:r>
          </a:p>
          <a:p>
            <a:pPr lvl="2"/>
            <a:r>
              <a:rPr lang="en-US" dirty="0">
                <a:latin typeface="Times New Roman" panose="02020603050405020304" pitchFamily="18" charset="0"/>
                <a:cs typeface="Times New Roman" panose="02020603050405020304" pitchFamily="18" charset="0"/>
              </a:rPr>
              <a:t>Pick the area you want to become an expert in</a:t>
            </a:r>
          </a:p>
          <a:p>
            <a:pPr marL="914400" lvl="2" indent="0">
              <a:buNone/>
            </a:pP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7063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Study design</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lvl="1"/>
            <a:r>
              <a:rPr lang="en-US" dirty="0">
                <a:latin typeface="Times New Roman" panose="02020603050405020304" pitchFamily="18" charset="0"/>
                <a:cs typeface="Times New Roman" panose="02020603050405020304" pitchFamily="18" charset="0"/>
              </a:rPr>
              <a:t>Experimental conditions</a:t>
            </a:r>
          </a:p>
          <a:p>
            <a:pPr lvl="1"/>
            <a:r>
              <a:rPr lang="en-US" dirty="0">
                <a:latin typeface="Times New Roman" panose="02020603050405020304" pitchFamily="18" charset="0"/>
                <a:cs typeface="Times New Roman" panose="02020603050405020304" pitchFamily="18" charset="0"/>
              </a:rPr>
              <a:t>Materials (can involve lots of writing and/or programming)</a:t>
            </a:r>
          </a:p>
          <a:p>
            <a:pPr lvl="1"/>
            <a:r>
              <a:rPr lang="en-US" dirty="0">
                <a:latin typeface="Times New Roman" panose="02020603050405020304" pitchFamily="18" charset="0"/>
                <a:cs typeface="Times New Roman" panose="02020603050405020304" pitchFamily="18" charset="0"/>
              </a:rPr>
              <a:t>Measurement</a:t>
            </a:r>
          </a:p>
          <a:p>
            <a:pPr lvl="1"/>
            <a:r>
              <a:rPr lang="en-US" dirty="0">
                <a:latin typeface="Times New Roman" panose="02020603050405020304" pitchFamily="18" charset="0"/>
                <a:cs typeface="Times New Roman" panose="02020603050405020304" pitchFamily="18" charset="0"/>
              </a:rPr>
              <a:t>Procedure</a:t>
            </a: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758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Collecting data</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lvl="1"/>
            <a:r>
              <a:rPr lang="en-US" dirty="0">
                <a:latin typeface="Times New Roman" panose="02020603050405020304" pitchFamily="18" charset="0"/>
                <a:cs typeface="Times New Roman" panose="02020603050405020304" pitchFamily="18" charset="0"/>
              </a:rPr>
              <a:t>Obtain IRB approval for study </a:t>
            </a:r>
          </a:p>
          <a:p>
            <a:pPr lvl="1"/>
            <a:r>
              <a:rPr lang="en-US" dirty="0">
                <a:latin typeface="Times New Roman" panose="02020603050405020304" pitchFamily="18" charset="0"/>
                <a:cs typeface="Times New Roman" panose="02020603050405020304" pitchFamily="18" charset="0"/>
              </a:rPr>
              <a:t>Lots of logistics, planning, and organization</a:t>
            </a:r>
          </a:p>
          <a:p>
            <a:pPr lvl="1"/>
            <a:r>
              <a:rPr lang="en-US" dirty="0">
                <a:latin typeface="Times New Roman" panose="02020603050405020304" pitchFamily="18" charset="0"/>
                <a:cs typeface="Times New Roman" panose="02020603050405020304" pitchFamily="18" charset="0"/>
              </a:rPr>
              <a:t>In psychology, PSY 101 students are usually the subject pool</a:t>
            </a:r>
          </a:p>
          <a:p>
            <a:pPr lvl="2"/>
            <a:r>
              <a:rPr lang="en-US" dirty="0">
                <a:latin typeface="Times New Roman" panose="02020603050405020304" pitchFamily="18" charset="0"/>
                <a:cs typeface="Times New Roman" panose="02020603050405020304" pitchFamily="18" charset="0"/>
              </a:rPr>
              <a:t>Otherwise, some incentive must be given for subjects ($$$)</a:t>
            </a: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532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1" y="-19635"/>
            <a:ext cx="12226907" cy="6877635"/>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Clean and Analyze Data</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Cleaning and analyzing data using statistical software</a:t>
            </a:r>
          </a:p>
          <a:p>
            <a:pPr lvl="1"/>
            <a:r>
              <a:rPr lang="en-US" dirty="0">
                <a:latin typeface="Times New Roman" panose="02020603050405020304" pitchFamily="18" charset="0"/>
                <a:cs typeface="Times New Roman" panose="02020603050405020304" pitchFamily="18" charset="0"/>
              </a:rPr>
              <a:t>Excel, SPSS, R, Python, </a:t>
            </a:r>
            <a:r>
              <a:rPr lang="en-US" dirty="0" err="1">
                <a:latin typeface="Times New Roman" panose="02020603050405020304" pitchFamily="18" charset="0"/>
                <a:cs typeface="Times New Roman" panose="02020603050405020304" pitchFamily="18" charset="0"/>
              </a:rPr>
              <a:t>Jamovi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Technical and important “hard” skill</a:t>
            </a:r>
          </a:p>
          <a:p>
            <a:r>
              <a:rPr lang="en-US" dirty="0">
                <a:latin typeface="Times New Roman" panose="02020603050405020304" pitchFamily="18" charset="0"/>
                <a:cs typeface="Times New Roman" panose="02020603050405020304" pitchFamily="18" charset="0"/>
              </a:rPr>
              <a:t>Statistics are used for research in ALL disciplines</a:t>
            </a:r>
          </a:p>
          <a:p>
            <a:r>
              <a:rPr lang="en-US" dirty="0">
                <a:latin typeface="Times New Roman" panose="02020603050405020304" pitchFamily="18" charset="0"/>
                <a:cs typeface="Times New Roman" panose="02020603050405020304" pitchFamily="18" charset="0"/>
              </a:rPr>
              <a:t>Academia likes RStudio</a:t>
            </a:r>
          </a:p>
        </p:txBody>
      </p:sp>
      <p:pic>
        <p:nvPicPr>
          <p:cNvPr id="3074" name="Picture 2" descr="The Important and Complex Process of Cleaning Your Data | Incus Services">
            <a:extLst>
              <a:ext uri="{FF2B5EF4-FFF2-40B4-BE49-F238E27FC236}">
                <a16:creationId xmlns:a16="http://schemas.microsoft.com/office/drawing/2014/main" id="{9345BFED-FDEA-CAD5-E7E9-EE07808E6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4672" y="3859878"/>
            <a:ext cx="5795681" cy="267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82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1" y="-19635"/>
            <a:ext cx="12226907" cy="6877635"/>
          </a:xfrm>
          <a:prstGeom prst="rect">
            <a:avLst/>
          </a:prstGeom>
        </p:spPr>
      </p:pic>
      <p:pic>
        <p:nvPicPr>
          <p:cNvPr id="12" name="Content Placeholder 11">
            <a:extLst>
              <a:ext uri="{FF2B5EF4-FFF2-40B4-BE49-F238E27FC236}">
                <a16:creationId xmlns:a16="http://schemas.microsoft.com/office/drawing/2014/main" id="{3D4F2D5D-E16F-416D-9F1A-1EB9848401E2}"/>
              </a:ext>
            </a:extLst>
          </p:cNvPr>
          <p:cNvPicPr>
            <a:picLocks noGrp="1" noChangeAspect="1"/>
          </p:cNvPicPr>
          <p:nvPr>
            <p:ph idx="1"/>
          </p:nvPr>
        </p:nvPicPr>
        <p:blipFill>
          <a:blip r:embed="rId4"/>
          <a:stretch>
            <a:fillRect/>
          </a:stretch>
        </p:blipFill>
        <p:spPr>
          <a:xfrm>
            <a:off x="-2" y="-19636"/>
            <a:ext cx="12231863" cy="6877635"/>
          </a:xfrm>
          <a:prstGeom prst="rect">
            <a:avLst/>
          </a:prstGeom>
        </p:spPr>
      </p:pic>
    </p:spTree>
    <p:extLst>
      <p:ext uri="{BB962C8B-B14F-4D97-AF65-F5344CB8AC3E}">
        <p14:creationId xmlns:p14="http://schemas.microsoft.com/office/powerpoint/2010/main" val="307221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pic>
        <p:nvPicPr>
          <p:cNvPr id="6" name="Picture 5" descr="Graphical user interface, text, application&#10;&#10;Description automatically generated">
            <a:extLst>
              <a:ext uri="{FF2B5EF4-FFF2-40B4-BE49-F238E27FC236}">
                <a16:creationId xmlns:a16="http://schemas.microsoft.com/office/drawing/2014/main" id="{17934AEA-05DD-5FBF-F216-E2CA71D52F32}"/>
              </a:ext>
            </a:extLst>
          </p:cNvPr>
          <p:cNvPicPr>
            <a:picLocks noChangeAspect="1"/>
          </p:cNvPicPr>
          <p:nvPr/>
        </p:nvPicPr>
        <p:blipFill rotWithShape="1">
          <a:blip r:embed="rId4"/>
          <a:srcRect b="3371"/>
          <a:stretch/>
        </p:blipFill>
        <p:spPr>
          <a:xfrm>
            <a:off x="0" y="0"/>
            <a:ext cx="12191999" cy="6849127"/>
          </a:xfrm>
          <a:prstGeom prst="rect">
            <a:avLst/>
          </a:prstGeom>
        </p:spPr>
      </p:pic>
    </p:spTree>
    <p:extLst>
      <p:ext uri="{BB962C8B-B14F-4D97-AF65-F5344CB8AC3E}">
        <p14:creationId xmlns:p14="http://schemas.microsoft.com/office/powerpoint/2010/main" val="1714412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descr="Graphical user interface, application, Word, website&#10;&#10;Description automatically generated">
            <a:extLst>
              <a:ext uri="{FF2B5EF4-FFF2-40B4-BE49-F238E27FC236}">
                <a16:creationId xmlns:a16="http://schemas.microsoft.com/office/drawing/2014/main" id="{F9A2D7F4-823B-0708-22FE-A43DFD25EBB2}"/>
              </a:ext>
            </a:extLst>
          </p:cNvPr>
          <p:cNvPicPr>
            <a:picLocks noChangeAspect="1"/>
          </p:cNvPicPr>
          <p:nvPr/>
        </p:nvPicPr>
        <p:blipFill rotWithShape="1">
          <a:blip r:embed="rId4"/>
          <a:srcRect b="3811"/>
          <a:stretch/>
        </p:blipFill>
        <p:spPr>
          <a:xfrm>
            <a:off x="-1" y="-3609"/>
            <a:ext cx="12192000" cy="6841066"/>
          </a:xfrm>
          <a:prstGeom prst="rect">
            <a:avLst/>
          </a:prstGeom>
        </p:spPr>
      </p:pic>
    </p:spTree>
    <p:extLst>
      <p:ext uri="{BB962C8B-B14F-4D97-AF65-F5344CB8AC3E}">
        <p14:creationId xmlns:p14="http://schemas.microsoft.com/office/powerpoint/2010/main" val="1351849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5D17E7BE-C1C2-F93D-93DC-2FDF954B64CB}"/>
              </a:ext>
            </a:extLst>
          </p:cNvPr>
          <p:cNvPicPr>
            <a:picLocks noChangeAspect="1"/>
          </p:cNvPicPr>
          <p:nvPr/>
        </p:nvPicPr>
        <p:blipFill>
          <a:blip r:embed="rId4"/>
          <a:stretch>
            <a:fillRect/>
          </a:stretch>
        </p:blipFill>
        <p:spPr>
          <a:xfrm>
            <a:off x="0" y="0"/>
            <a:ext cx="12190952" cy="6858000"/>
          </a:xfrm>
          <a:prstGeom prst="rect">
            <a:avLst/>
          </a:prstGeom>
        </p:spPr>
      </p:pic>
    </p:spTree>
    <p:extLst>
      <p:ext uri="{BB962C8B-B14F-4D97-AF65-F5344CB8AC3E}">
        <p14:creationId xmlns:p14="http://schemas.microsoft.com/office/powerpoint/2010/main" val="879795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Dissemination of Findings (part 1)</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Presenting results at conferences</a:t>
            </a:r>
          </a:p>
          <a:p>
            <a:pPr lvl="1"/>
            <a:r>
              <a:rPr lang="en-US" dirty="0">
                <a:latin typeface="Times New Roman" panose="02020603050405020304" pitchFamily="18" charset="0"/>
                <a:cs typeface="Times New Roman" panose="02020603050405020304" pitchFamily="18" charset="0"/>
              </a:rPr>
              <a:t>Abstract </a:t>
            </a:r>
          </a:p>
          <a:p>
            <a:pPr lvl="1"/>
            <a:r>
              <a:rPr lang="en-US" dirty="0">
                <a:latin typeface="Times New Roman" panose="02020603050405020304" pitchFamily="18" charset="0"/>
                <a:cs typeface="Times New Roman" panose="02020603050405020304" pitchFamily="18" charset="0"/>
              </a:rPr>
              <a:t>Poster</a:t>
            </a:r>
          </a:p>
          <a:p>
            <a:pPr lvl="1"/>
            <a:r>
              <a:rPr lang="en-US" dirty="0">
                <a:latin typeface="Times New Roman" panose="02020603050405020304" pitchFamily="18" charset="0"/>
                <a:cs typeface="Times New Roman" panose="02020603050405020304" pitchFamily="18" charset="0"/>
              </a:rPr>
              <a:t>Slideshow for a talk</a:t>
            </a:r>
          </a:p>
          <a:p>
            <a:r>
              <a:rPr lang="en-US" dirty="0">
                <a:latin typeface="Times New Roman" panose="02020603050405020304" pitchFamily="18" charset="0"/>
                <a:cs typeface="Times New Roman" panose="02020603050405020304" pitchFamily="18" charset="0"/>
              </a:rPr>
              <a:t>Conference presentations are like a rough draft of a manuscript</a:t>
            </a:r>
          </a:p>
          <a:p>
            <a:pPr lvl="1"/>
            <a:r>
              <a:rPr lang="en-US" dirty="0">
                <a:latin typeface="Times New Roman" panose="02020603050405020304" pitchFamily="18" charset="0"/>
                <a:cs typeface="Times New Roman" panose="02020603050405020304" pitchFamily="18" charset="0"/>
              </a:rPr>
              <a:t>Summarizes findings</a:t>
            </a:r>
          </a:p>
          <a:p>
            <a:pPr lvl="1"/>
            <a:r>
              <a:rPr lang="en-US" dirty="0">
                <a:latin typeface="Times New Roman" panose="02020603050405020304" pitchFamily="18" charset="0"/>
                <a:cs typeface="Times New Roman" panose="02020603050405020304" pitchFamily="18" charset="0"/>
              </a:rPr>
              <a:t>May not be as fleshed out as the final product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title change)</a:t>
            </a:r>
          </a:p>
          <a:p>
            <a:pPr lvl="1"/>
            <a:r>
              <a:rPr lang="en-US" dirty="0">
                <a:latin typeface="Times New Roman" panose="02020603050405020304" pitchFamily="18" charset="0"/>
                <a:cs typeface="Times New Roman" panose="02020603050405020304" pitchFamily="18" charset="0"/>
              </a:rPr>
              <a:t>Sometimes don’t even make it to the publication stage</a:t>
            </a: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780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Dissemination of Findings (part 2)</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Writing and submission of the manuscript</a:t>
            </a:r>
          </a:p>
          <a:p>
            <a:pPr lvl="1"/>
            <a:r>
              <a:rPr lang="en-US" dirty="0">
                <a:latin typeface="Times New Roman" panose="02020603050405020304" pitchFamily="18" charset="0"/>
                <a:cs typeface="Times New Roman" panose="02020603050405020304" pitchFamily="18" charset="0"/>
              </a:rPr>
              <a:t>The most difficult and tedious part (in my opinion)</a:t>
            </a:r>
          </a:p>
          <a:p>
            <a:pPr lvl="1"/>
            <a:r>
              <a:rPr lang="en-US" dirty="0">
                <a:latin typeface="Times New Roman" panose="02020603050405020304" pitchFamily="18" charset="0"/>
                <a:cs typeface="Times New Roman" panose="02020603050405020304" pitchFamily="18" charset="0"/>
              </a:rPr>
              <a:t>Like writing a research paper for class but it has to be 100% perfect</a:t>
            </a:r>
          </a:p>
          <a:p>
            <a:r>
              <a:rPr lang="en-US" dirty="0">
                <a:latin typeface="Times New Roman" panose="02020603050405020304" pitchFamily="18" charset="0"/>
                <a:cs typeface="Times New Roman" panose="02020603050405020304" pitchFamily="18" charset="0"/>
              </a:rPr>
              <a:t>APA format</a:t>
            </a:r>
          </a:p>
          <a:p>
            <a:r>
              <a:rPr lang="en-US" dirty="0">
                <a:latin typeface="Times New Roman" panose="02020603050405020304" pitchFamily="18" charset="0"/>
                <a:cs typeface="Times New Roman" panose="02020603050405020304" pitchFamily="18" charset="0"/>
              </a:rPr>
              <a:t>Cover letter to the editor</a:t>
            </a:r>
          </a:p>
          <a:p>
            <a:r>
              <a:rPr lang="en-US" dirty="0">
                <a:latin typeface="Times New Roman" panose="02020603050405020304" pitchFamily="18" charset="0"/>
                <a:cs typeface="Times New Roman" panose="02020603050405020304" pitchFamily="18" charset="0"/>
              </a:rPr>
              <a:t>Anonymous and non-anonymous copies </a:t>
            </a:r>
          </a:p>
          <a:p>
            <a:r>
              <a:rPr lang="en-US" dirty="0">
                <a:latin typeface="Times New Roman" panose="02020603050405020304" pitchFamily="18" charset="0"/>
                <a:cs typeface="Times New Roman" panose="02020603050405020304" pitchFamily="18" charset="0"/>
              </a:rPr>
              <a:t>Peer review takes a long time</a:t>
            </a:r>
          </a:p>
          <a:p>
            <a:pPr lvl="1"/>
            <a:r>
              <a:rPr lang="en-US" dirty="0">
                <a:latin typeface="Times New Roman" panose="02020603050405020304" pitchFamily="18" charset="0"/>
                <a:cs typeface="Times New Roman" panose="02020603050405020304" pitchFamily="18" charset="0"/>
              </a:rPr>
              <a:t>~ 2 months after submission, then 2 months to revise…</a:t>
            </a:r>
          </a:p>
          <a:p>
            <a:pPr lvl="1"/>
            <a:r>
              <a:rPr lang="en-US" dirty="0">
                <a:latin typeface="Times New Roman" panose="02020603050405020304" pitchFamily="18" charset="0"/>
                <a:cs typeface="Times New Roman" panose="02020603050405020304" pitchFamily="18" charset="0"/>
              </a:rPr>
              <a:t>Took 6 months to publish</a:t>
            </a:r>
          </a:p>
          <a:p>
            <a:r>
              <a:rPr lang="en-US" dirty="0">
                <a:latin typeface="Times New Roman" panose="02020603050405020304" pitchFamily="18" charset="0"/>
                <a:cs typeface="Times New Roman" panose="02020603050405020304" pitchFamily="18" charset="0"/>
              </a:rPr>
              <a:t>Then, hopefully publication!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041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Art and Science of Aging Conference</a:t>
            </a:r>
          </a:p>
        </p:txBody>
      </p:sp>
      <p:pic>
        <p:nvPicPr>
          <p:cNvPr id="5" name="Picture 4" descr="A person giving a presentation&#10;&#10;Description automatically generated with medium confidence">
            <a:extLst>
              <a:ext uri="{FF2B5EF4-FFF2-40B4-BE49-F238E27FC236}">
                <a16:creationId xmlns:a16="http://schemas.microsoft.com/office/drawing/2014/main" id="{3C3F0F3B-DBBE-DE55-A885-EB2C2BA8604E}"/>
              </a:ext>
            </a:extLst>
          </p:cNvPr>
          <p:cNvPicPr>
            <a:picLocks noChangeAspect="1"/>
          </p:cNvPicPr>
          <p:nvPr/>
        </p:nvPicPr>
        <p:blipFill rotWithShape="1">
          <a:blip r:embed="rId4"/>
          <a:srcRect r="35262"/>
          <a:stretch/>
        </p:blipFill>
        <p:spPr>
          <a:xfrm>
            <a:off x="6096000" y="1655474"/>
            <a:ext cx="5591735" cy="4837401"/>
          </a:xfrm>
          <a:prstGeom prst="rect">
            <a:avLst/>
          </a:prstGeom>
        </p:spPr>
      </p:pic>
      <p:sp>
        <p:nvSpPr>
          <p:cNvPr id="8" name="Content Placeholder 5">
            <a:extLst>
              <a:ext uri="{FF2B5EF4-FFF2-40B4-BE49-F238E27FC236}">
                <a16:creationId xmlns:a16="http://schemas.microsoft.com/office/drawing/2014/main" id="{9C1CFBB7-CC80-059A-D150-36EA1E0D0C7F}"/>
              </a:ext>
            </a:extLst>
          </p:cNvPr>
          <p:cNvSpPr>
            <a:spLocks noGrp="1"/>
          </p:cNvSpPr>
          <p:nvPr>
            <p:ph idx="1"/>
          </p:nvPr>
        </p:nvSpPr>
        <p:spPr>
          <a:xfrm>
            <a:off x="838200" y="1916112"/>
            <a:ext cx="4352365" cy="4351338"/>
          </a:xfrm>
        </p:spPr>
        <p:txBody>
          <a:bodyPr/>
          <a:lstStyle/>
          <a:p>
            <a:r>
              <a:rPr lang="en-US" dirty="0"/>
              <a:t>First oral presentation!</a:t>
            </a:r>
          </a:p>
        </p:txBody>
      </p:sp>
    </p:spTree>
    <p:extLst>
      <p:ext uri="{BB962C8B-B14F-4D97-AF65-F5344CB8AC3E}">
        <p14:creationId xmlns:p14="http://schemas.microsoft.com/office/powerpoint/2010/main" val="118602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PhD vs. Master’s</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PhD trains you to be a researcher (funded, 3-7 years)</a:t>
            </a:r>
          </a:p>
          <a:p>
            <a:r>
              <a:rPr lang="en-US" dirty="0">
                <a:latin typeface="Times New Roman" panose="02020603050405020304" pitchFamily="18" charset="0"/>
                <a:cs typeface="Times New Roman" panose="02020603050405020304" pitchFamily="18" charset="0"/>
              </a:rPr>
              <a:t>Master’s trains you to apply knowledge in a job (unfunded, 1-3 years)</a:t>
            </a:r>
          </a:p>
          <a:p>
            <a:r>
              <a:rPr lang="en-US" dirty="0">
                <a:latin typeface="Times New Roman" panose="02020603050405020304" pitchFamily="18" charset="0"/>
                <a:cs typeface="Times New Roman" panose="02020603050405020304" pitchFamily="18" charset="0"/>
              </a:rPr>
              <a:t>IF GOAL IS TO GET A WELL-PAYING JOB QUICKLY</a:t>
            </a:r>
          </a:p>
          <a:p>
            <a:pPr lvl="1"/>
            <a:r>
              <a:rPr lang="en-US" dirty="0">
                <a:latin typeface="Times New Roman" panose="02020603050405020304" pitchFamily="18" charset="0"/>
                <a:cs typeface="Times New Roman" panose="02020603050405020304" pitchFamily="18" charset="0"/>
              </a:rPr>
              <a:t>Master’s</a:t>
            </a:r>
          </a:p>
          <a:p>
            <a:pPr lvl="1"/>
            <a:r>
              <a:rPr lang="en-US" dirty="0">
                <a:latin typeface="Times New Roman" panose="02020603050405020304" pitchFamily="18" charset="0"/>
                <a:cs typeface="Times New Roman" panose="02020603050405020304" pitchFamily="18" charset="0"/>
              </a:rPr>
              <a:t>Get an internship</a:t>
            </a:r>
          </a:p>
          <a:p>
            <a:pPr lvl="1"/>
            <a:r>
              <a:rPr lang="en-US" dirty="0">
                <a:latin typeface="Times New Roman" panose="02020603050405020304" pitchFamily="18" charset="0"/>
                <a:cs typeface="Times New Roman" panose="02020603050405020304" pitchFamily="18" charset="0"/>
              </a:rPr>
              <a:t>Work experience is more important than research experience</a:t>
            </a:r>
          </a:p>
          <a:p>
            <a:r>
              <a:rPr lang="en-US" dirty="0">
                <a:latin typeface="Times New Roman" panose="02020603050405020304" pitchFamily="18" charset="0"/>
                <a:cs typeface="Times New Roman" panose="02020603050405020304" pitchFamily="18" charset="0"/>
              </a:rPr>
              <a:t>IF GOAL IS RESEARCH</a:t>
            </a:r>
          </a:p>
          <a:p>
            <a:pPr lvl="1"/>
            <a:r>
              <a:rPr lang="en-US" dirty="0">
                <a:latin typeface="Times New Roman" panose="02020603050405020304" pitchFamily="18" charset="0"/>
                <a:cs typeface="Times New Roman" panose="02020603050405020304" pitchFamily="18" charset="0"/>
              </a:rPr>
              <a:t>PhD</a:t>
            </a:r>
          </a:p>
          <a:p>
            <a:pPr lvl="1"/>
            <a:r>
              <a:rPr lang="en-US" dirty="0">
                <a:latin typeface="Times New Roman" panose="02020603050405020304" pitchFamily="18" charset="0"/>
                <a:cs typeface="Times New Roman" panose="02020603050405020304" pitchFamily="18" charset="0"/>
              </a:rPr>
              <a:t>Undergraduate research experience is extremely important</a:t>
            </a:r>
          </a:p>
          <a:p>
            <a:pPr lvl="1"/>
            <a:r>
              <a:rPr lang="en-US" u="sng" dirty="0">
                <a:latin typeface="Times New Roman" panose="02020603050405020304" pitchFamily="18" charset="0"/>
                <a:cs typeface="Times New Roman" panose="02020603050405020304" pitchFamily="18" charset="0"/>
              </a:rPr>
              <a:t>Mentorship from faculty is invaluable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173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	</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Please feel free to contact me with any questions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hartli@mail.gvsu.edu</a:t>
            </a: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690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a:xfrm>
            <a:off x="838200" y="365125"/>
            <a:ext cx="10515600" cy="5937201"/>
          </a:xfrm>
        </p:spPr>
        <p:txBody>
          <a:bodyPr anchor="b">
            <a:normAutofit/>
          </a:bodyPr>
          <a:lstStyle/>
          <a:p>
            <a:pPr algn="ctr">
              <a:lnSpc>
                <a:spcPct val="100000"/>
              </a:lnSpc>
            </a:pPr>
            <a:r>
              <a:rPr lang="en-US" sz="13800" dirty="0">
                <a:latin typeface="Times New Roman" panose="02020603050405020304" pitchFamily="18" charset="0"/>
                <a:cs typeface="Times New Roman" panose="02020603050405020304" pitchFamily="18" charset="0"/>
              </a:rPr>
              <a:t>COVID-19!</a:t>
            </a:r>
            <a:br>
              <a:rPr lang="en-US" sz="138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Meditation study ended </a:t>
            </a:r>
            <a:r>
              <a:rPr lang="en-US" sz="3600" dirty="0">
                <a:latin typeface="Times New Roman" panose="02020603050405020304" pitchFamily="18" charset="0"/>
                <a:cs typeface="Times New Roman" panose="02020603050405020304" pitchFamily="18" charset="0"/>
                <a:sym typeface="Wingdings" pitchFamily="2" charset="2"/>
              </a:rPr>
              <a:t></a:t>
            </a:r>
            <a:br>
              <a:rPr lang="en-US" sz="3600" dirty="0">
                <a:latin typeface="Times New Roman" panose="02020603050405020304" pitchFamily="18" charset="0"/>
                <a:cs typeface="Times New Roman" panose="02020603050405020304" pitchFamily="18" charset="0"/>
                <a:sym typeface="Wingdings" pitchFamily="2" charset="2"/>
              </a:rPr>
            </a:br>
            <a:br>
              <a:rPr lang="en-US" sz="3600" dirty="0">
                <a:latin typeface="Times New Roman" panose="02020603050405020304" pitchFamily="18" charset="0"/>
                <a:cs typeface="Times New Roman" panose="02020603050405020304" pitchFamily="18" charset="0"/>
                <a:sym typeface="Wingdings" pitchFamily="2" charset="2"/>
              </a:rPr>
            </a:br>
            <a:br>
              <a:rPr lang="en-US" sz="3600" dirty="0">
                <a:latin typeface="Times New Roman" panose="02020603050405020304" pitchFamily="18" charset="0"/>
                <a:cs typeface="Times New Roman" panose="02020603050405020304" pitchFamily="18" charset="0"/>
                <a:sym typeface="Wingdings" pitchFamily="2" charset="2"/>
              </a:rPr>
            </a:br>
            <a:r>
              <a:rPr lang="en-US" sz="3400" dirty="0">
                <a:latin typeface="Times New Roman" panose="02020603050405020304" pitchFamily="18" charset="0"/>
                <a:cs typeface="Times New Roman" panose="02020603050405020304" pitchFamily="18" charset="0"/>
                <a:sym typeface="Wingdings" pitchFamily="2" charset="2"/>
              </a:rPr>
              <a:t>New project: Can a course on aging with a service-learning component change students’ attitudes toward aging?</a:t>
            </a:r>
            <a:endParaRPr lang="en-US"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031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Junior</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Psi Chi student board</a:t>
            </a:r>
          </a:p>
          <a:p>
            <a:r>
              <a:rPr lang="en-US" dirty="0">
                <a:latin typeface="Times New Roman" panose="02020603050405020304" pitchFamily="18" charset="0"/>
                <a:cs typeface="Times New Roman" panose="02020603050405020304" pitchFamily="18" charset="0"/>
              </a:rPr>
              <a:t>Social Cognition Lab (Professors Michael Wolfe and Todd Williams)</a:t>
            </a:r>
          </a:p>
          <a:p>
            <a:pPr lvl="1">
              <a:spcBef>
                <a:spcPts val="1000"/>
              </a:spcBef>
              <a:defRPr/>
            </a:pPr>
            <a:r>
              <a:rPr lang="en-US" dirty="0">
                <a:latin typeface="Times New Roman" panose="02020603050405020304" pitchFamily="18" charset="0"/>
                <a:cs typeface="Times New Roman" panose="02020603050405020304" pitchFamily="18" charset="0"/>
              </a:rPr>
              <a:t>Watched Ted Talk</a:t>
            </a:r>
          </a:p>
          <a:p>
            <a:pPr lvl="1">
              <a:spcBef>
                <a:spcPts val="1000"/>
              </a:spcBef>
              <a:defRPr/>
            </a:pPr>
            <a:r>
              <a:rPr lang="en-US" dirty="0">
                <a:latin typeface="Times New Roman" panose="02020603050405020304" pitchFamily="18" charset="0"/>
                <a:cs typeface="Times New Roman" panose="02020603050405020304" pitchFamily="18" charset="0"/>
              </a:rPr>
              <a:t>Read their most recent article</a:t>
            </a:r>
          </a:p>
          <a:p>
            <a:pPr lvl="1">
              <a:spcBef>
                <a:spcPts val="1000"/>
              </a:spcBef>
              <a:defRPr/>
            </a:pPr>
            <a:r>
              <a:rPr lang="en-US" dirty="0">
                <a:latin typeface="Times New Roman" panose="02020603050405020304" pitchFamily="18" charset="0"/>
                <a:cs typeface="Times New Roman" panose="02020603050405020304" pitchFamily="18" charset="0"/>
              </a:rPr>
              <a:t>Sent email indicating interest (and that I did my homework on their work)</a:t>
            </a:r>
          </a:p>
          <a:p>
            <a:r>
              <a:rPr lang="en-US" dirty="0">
                <a:latin typeface="Times New Roman" panose="02020603050405020304" pitchFamily="18" charset="0"/>
                <a:cs typeface="Times New Roman" panose="02020603050405020304" pitchFamily="18" charset="0"/>
              </a:rPr>
              <a:t>Professor Wolfe sent articles to read</a:t>
            </a:r>
          </a:p>
          <a:p>
            <a:pPr lvl="1"/>
            <a:r>
              <a:rPr lang="en-US" b="0" i="0" u="none" strike="noStrike" dirty="0">
                <a:solidFill>
                  <a:srgbClr val="000000"/>
                </a:solidFill>
                <a:effectLst/>
                <a:latin typeface="Times New Roman" panose="02020603050405020304" pitchFamily="18" charset="0"/>
                <a:cs typeface="Times New Roman" panose="02020603050405020304" pitchFamily="18" charset="0"/>
              </a:rPr>
              <a:t>McNamara and Magliano (2009)</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69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5C983CFF-1F6F-12D8-C1EF-053A73EDFDB2}"/>
              </a:ext>
            </a:extLst>
          </p:cNvPr>
          <p:cNvPicPr>
            <a:picLocks noChangeAspect="1"/>
          </p:cNvPicPr>
          <p:nvPr/>
        </p:nvPicPr>
        <p:blipFill rotWithShape="1">
          <a:blip r:embed="rId4"/>
          <a:srcRect l="9692" t="8286" r="9740"/>
          <a:stretch/>
        </p:blipFill>
        <p:spPr>
          <a:xfrm>
            <a:off x="0" y="-1"/>
            <a:ext cx="12192000" cy="6858000"/>
          </a:xfrm>
          <a:prstGeom prst="rect">
            <a:avLst/>
          </a:prstGeom>
        </p:spPr>
      </p:pic>
    </p:spTree>
    <p:extLst>
      <p:ext uri="{BB962C8B-B14F-4D97-AF65-F5344CB8AC3E}">
        <p14:creationId xmlns:p14="http://schemas.microsoft.com/office/powerpoint/2010/main" val="301805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7E09B-DA81-40AC-BC3B-8A55EB50697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7050A-7326-464F-91CF-B8B13A036C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Student Summer Scholars (S3)</a:t>
            </a:r>
          </a:p>
        </p:txBody>
      </p:sp>
      <p:sp>
        <p:nvSpPr>
          <p:cNvPr id="3" name="Content Placeholder 2">
            <a:extLst>
              <a:ext uri="{FF2B5EF4-FFF2-40B4-BE49-F238E27FC236}">
                <a16:creationId xmlns:a16="http://schemas.microsoft.com/office/drawing/2014/main" id="{9C604841-ED73-4CAA-943B-0DF3E544D615}"/>
              </a:ext>
            </a:extLst>
          </p:cNvPr>
          <p:cNvSpPr>
            <a:spLocks noGrp="1"/>
          </p:cNvSpPr>
          <p:nvPr>
            <p:ph idx="1"/>
          </p:nvPr>
        </p:nvSpPr>
        <p:spPr>
          <a:xfrm>
            <a:off x="838200" y="1825625"/>
            <a:ext cx="7260771" cy="4351338"/>
          </a:xfrm>
        </p:spPr>
        <p:txBody>
          <a:bodyPr>
            <a:normAutofit/>
          </a:bodyPr>
          <a:lstStyle/>
          <a:p>
            <a:r>
              <a:rPr lang="en-US" dirty="0">
                <a:latin typeface="Times New Roman" panose="02020603050405020304" pitchFamily="18" charset="0"/>
                <a:cs typeface="Times New Roman" panose="02020603050405020304" pitchFamily="18" charset="0"/>
              </a:rPr>
              <a:t>Office of Undergraduate Research and Scholarship (OURS)</a:t>
            </a:r>
          </a:p>
          <a:p>
            <a:r>
              <a:rPr lang="en-US" dirty="0">
                <a:latin typeface="Times New Roman" panose="02020603050405020304" pitchFamily="18" charset="0"/>
                <a:cs typeface="Times New Roman" panose="02020603050405020304" pitchFamily="18" charset="0"/>
              </a:rPr>
              <a:t>$5000 stipend to work on research during the summer</a:t>
            </a:r>
          </a:p>
          <a:p>
            <a:r>
              <a:rPr lang="en-US" dirty="0">
                <a:latin typeface="Times New Roman" panose="02020603050405020304" pitchFamily="18" charset="0"/>
                <a:cs typeface="Times New Roman" panose="02020603050405020304" pitchFamily="18" charset="0"/>
              </a:rPr>
              <a:t>30 </a:t>
            </a:r>
            <a:r>
              <a:rPr lang="en-US" dirty="0" err="1">
                <a:latin typeface="Times New Roman" panose="02020603050405020304" pitchFamily="18" charset="0"/>
                <a:cs typeface="Times New Roman" panose="02020603050405020304" pitchFamily="18" charset="0"/>
              </a:rPr>
              <a:t>hrs</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wk</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Final research paper and presentation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b="1" u="sng" dirty="0">
                <a:latin typeface="Times New Roman" panose="02020603050405020304" pitchFamily="18" charset="0"/>
                <a:cs typeface="Times New Roman" panose="02020603050405020304" pitchFamily="18" charset="0"/>
              </a:rPr>
              <a:t>Solidifies relationship with mentor(s)</a:t>
            </a:r>
          </a:p>
        </p:txBody>
      </p:sp>
      <p:pic>
        <p:nvPicPr>
          <p:cNvPr id="5" name="Content Placeholder 6" descr="A person standing at a podium&#10;&#10;Description automatically generated with medium confidence">
            <a:extLst>
              <a:ext uri="{FF2B5EF4-FFF2-40B4-BE49-F238E27FC236}">
                <a16:creationId xmlns:a16="http://schemas.microsoft.com/office/drawing/2014/main" id="{E2B36749-88C0-B92A-BA6E-7BDDEF2C3CC3}"/>
              </a:ext>
            </a:extLst>
          </p:cNvPr>
          <p:cNvPicPr>
            <a:picLocks noChangeAspect="1"/>
          </p:cNvPicPr>
          <p:nvPr/>
        </p:nvPicPr>
        <p:blipFill rotWithShape="1">
          <a:blip r:embed="rId4"/>
          <a:srcRect r="10515"/>
          <a:stretch/>
        </p:blipFill>
        <p:spPr>
          <a:xfrm>
            <a:off x="8937171" y="4478085"/>
            <a:ext cx="2946113" cy="2211214"/>
          </a:xfrm>
          <a:prstGeom prst="rect">
            <a:avLst/>
          </a:prstGeom>
        </p:spPr>
      </p:pic>
      <p:pic>
        <p:nvPicPr>
          <p:cNvPr id="6" name="Picture 2" descr="Student Scholars Day - Conference Presentations - Psychology ...">
            <a:extLst>
              <a:ext uri="{FF2B5EF4-FFF2-40B4-BE49-F238E27FC236}">
                <a16:creationId xmlns:a16="http://schemas.microsoft.com/office/drawing/2014/main" id="{9E0F5D97-AF24-526A-34DD-CC1141BAF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7170" y="2126986"/>
            <a:ext cx="2946113" cy="22069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person, suit, organ&#10;&#10;Description automatically generated">
            <a:extLst>
              <a:ext uri="{FF2B5EF4-FFF2-40B4-BE49-F238E27FC236}">
                <a16:creationId xmlns:a16="http://schemas.microsoft.com/office/drawing/2014/main" id="{18D80152-DC2E-4E63-63E6-2D8FAA7ED17C}"/>
              </a:ext>
            </a:extLst>
          </p:cNvPr>
          <p:cNvPicPr>
            <a:picLocks noChangeAspect="1"/>
          </p:cNvPicPr>
          <p:nvPr/>
        </p:nvPicPr>
        <p:blipFill rotWithShape="1">
          <a:blip r:embed="rId6"/>
          <a:srcRect l="17295"/>
          <a:stretch/>
        </p:blipFill>
        <p:spPr>
          <a:xfrm>
            <a:off x="9717871" y="214048"/>
            <a:ext cx="2165412" cy="1744237"/>
          </a:xfrm>
          <a:prstGeom prst="rect">
            <a:avLst/>
          </a:prstGeom>
        </p:spPr>
      </p:pic>
    </p:spTree>
    <p:extLst>
      <p:ext uri="{BB962C8B-B14F-4D97-AF65-F5344CB8AC3E}">
        <p14:creationId xmlns:p14="http://schemas.microsoft.com/office/powerpoint/2010/main" val="2159669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19768</TotalTime>
  <Words>8980</Words>
  <Application>Microsoft Macintosh PowerPoint</Application>
  <PresentationFormat>Widescreen</PresentationFormat>
  <Paragraphs>386</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Times</vt:lpstr>
      <vt:lpstr>Times New Roman</vt:lpstr>
      <vt:lpstr>Office Theme</vt:lpstr>
      <vt:lpstr>Research, Student Scholarship and Beyond: My Academic Journey</vt:lpstr>
      <vt:lpstr>Why is Research Experience Important?</vt:lpstr>
      <vt:lpstr>Freshman</vt:lpstr>
      <vt:lpstr>Sophomore</vt:lpstr>
      <vt:lpstr>Art and Science of Aging Conference</vt:lpstr>
      <vt:lpstr>COVID-19! Meditation study ended    New project: Can a course on aging with a service-learning component change students’ attitudes toward aging?</vt:lpstr>
      <vt:lpstr>Junior</vt:lpstr>
      <vt:lpstr>PowerPoint Presentation</vt:lpstr>
      <vt:lpstr>Student Summer Scholars (S3)</vt:lpstr>
      <vt:lpstr>Senior</vt:lpstr>
      <vt:lpstr>Gap Year(s)</vt:lpstr>
      <vt:lpstr>MPA</vt:lpstr>
      <vt:lpstr>Society for Text &amp; Discourse</vt:lpstr>
      <vt:lpstr>First authorship</vt:lpstr>
      <vt:lpstr>Research Project Coordinator</vt:lpstr>
      <vt:lpstr>Key Takeaways</vt:lpstr>
      <vt:lpstr>Watch Talk, Read Paper, Indicate Interest</vt:lpstr>
      <vt:lpstr>Statistics are Important</vt:lpstr>
      <vt:lpstr>Struggling is Learning</vt:lpstr>
      <vt:lpstr>Narrowing Interests</vt:lpstr>
      <vt:lpstr>Thank You and Good Luck! </vt:lpstr>
      <vt:lpstr>PowerPoint Presentation</vt:lpstr>
      <vt:lpstr>PowerPoint Presentation</vt:lpstr>
      <vt:lpstr>PowerPoint Presentation</vt:lpstr>
      <vt:lpstr>PowerPoint Presentation</vt:lpstr>
      <vt:lpstr>Research is Hard, Perseverance is Key!</vt:lpstr>
      <vt:lpstr>GVSU is not Ivy League</vt:lpstr>
      <vt:lpstr>Becoming Involved with Research</vt:lpstr>
      <vt:lpstr>First authorship</vt:lpstr>
      <vt:lpstr>PowerPoint Presentation</vt:lpstr>
      <vt:lpstr>PowerPoint Presentation</vt:lpstr>
      <vt:lpstr>PowerPoint Presentation</vt:lpstr>
      <vt:lpstr>Outline</vt:lpstr>
      <vt:lpstr>Student Summer Scholars (S3)</vt:lpstr>
      <vt:lpstr>Student Scholars Day</vt:lpstr>
      <vt:lpstr>Art and Science of Aging Conference</vt:lpstr>
      <vt:lpstr>MPA</vt:lpstr>
      <vt:lpstr>Beyond</vt:lpstr>
      <vt:lpstr>The Research Process</vt:lpstr>
      <vt:lpstr>Formulation of hypothesis </vt:lpstr>
      <vt:lpstr>Study design</vt:lpstr>
      <vt:lpstr>Collecting data</vt:lpstr>
      <vt:lpstr>Clean and Analyze Data</vt:lpstr>
      <vt:lpstr>PowerPoint Presentation</vt:lpstr>
      <vt:lpstr>Outline</vt:lpstr>
      <vt:lpstr>PowerPoint Presentation</vt:lpstr>
      <vt:lpstr>PowerPoint Presentation</vt:lpstr>
      <vt:lpstr>Dissemination of Findings (part 1)</vt:lpstr>
      <vt:lpstr>Dissemination of Findings (part 2)</vt:lpstr>
      <vt:lpstr>PhD vs. Master’s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Student Scholarship and Beyond: My Academic Journey</dc:title>
  <dc:creator>Liam Hart</dc:creator>
  <cp:lastModifiedBy>Liam Hart</cp:lastModifiedBy>
  <cp:revision>14</cp:revision>
  <dcterms:created xsi:type="dcterms:W3CDTF">2023-03-29T15:31:48Z</dcterms:created>
  <dcterms:modified xsi:type="dcterms:W3CDTF">2023-04-12T17:06:16Z</dcterms:modified>
</cp:coreProperties>
</file>